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8" r:id="rId2"/>
    <p:sldMasterId id="2147483677" r:id="rId3"/>
    <p:sldMasterId id="2147483684" r:id="rId4"/>
    <p:sldMasterId id="2147483691" r:id="rId5"/>
    <p:sldMasterId id="2147483698" r:id="rId6"/>
    <p:sldMasterId id="2147483705" r:id="rId7"/>
  </p:sldMasterIdLst>
  <p:sldIdLst>
    <p:sldId id="261" r:id="rId8"/>
    <p:sldId id="322" r:id="rId9"/>
    <p:sldId id="262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7" r:id="rId18"/>
    <p:sldId id="328" r:id="rId19"/>
    <p:sldId id="329" r:id="rId20"/>
    <p:sldId id="330" r:id="rId21"/>
    <p:sldId id="331" r:id="rId22"/>
    <p:sldId id="332" r:id="rId23"/>
    <p:sldId id="32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F1137C-F809-E028-819A-1AD920B7CE91}"/>
              </a:ext>
            </a:extLst>
          </p:cNvPr>
          <p:cNvSpPr/>
          <p:nvPr userDrawn="1"/>
        </p:nvSpPr>
        <p:spPr>
          <a:xfrm>
            <a:off x="0" y="5125915"/>
            <a:ext cx="12192000" cy="173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DAD47-B6A6-D766-7EC9-333A488481F7}"/>
              </a:ext>
            </a:extLst>
          </p:cNvPr>
          <p:cNvSpPr txBox="1"/>
          <p:nvPr userDrawn="1"/>
        </p:nvSpPr>
        <p:spPr>
          <a:xfrm>
            <a:off x="0" y="2367960"/>
            <a:ext cx="12192000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1000"/>
              </a:lnSpc>
            </a:pPr>
            <a:r>
              <a:rPr lang="en-US" sz="106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11000"/>
              </a:lnSpc>
            </a:pPr>
            <a:r>
              <a:rPr lang="en-US" sz="106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106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A1FB7-AA0C-66FE-F815-3567732D9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196392" y="3759244"/>
            <a:ext cx="5952360" cy="12765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3B4C8A-D876-C9DE-9FE6-8919BF787B27}"/>
              </a:ext>
            </a:extLst>
          </p:cNvPr>
          <p:cNvGrpSpPr/>
          <p:nvPr userDrawn="1"/>
        </p:nvGrpSpPr>
        <p:grpSpPr>
          <a:xfrm rot="10951828" flipH="1" flipV="1">
            <a:off x="133605" y="2239144"/>
            <a:ext cx="288891" cy="348412"/>
            <a:chOff x="749629" y="1514598"/>
            <a:chExt cx="288891" cy="3484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0626CC-A218-AB52-6423-20B7062B6C07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1EAD20-A79C-1349-0EE3-8F1A6BC7BA29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0D8F2C-F273-994F-93FD-DBB038EF41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95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1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4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15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89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1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7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8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63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2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0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3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6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6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0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6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5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6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9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4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6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9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0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2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AFAC-97AF-465A-7829-9B0CA4E7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2F00-9756-D9E0-71A4-DC4A2AF14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D7539-BD12-CD27-3ABE-13727A01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A69F5-34CD-6989-F24C-08B11BB8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4836F-C2FD-DE41-2A02-3412216E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BBDD1-D7BF-A80F-4874-D23D7B0D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BA09-2440-A61B-D1D1-BCA15D68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83FD-F731-C497-0668-2344C881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6"/>
            <a:ext cx="6575825" cy="42255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C023E-3AAF-5A84-29E7-AA41E78C1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66A18-3EE7-D973-9C4A-D51C84EB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955B-3764-4C51-999E-B339B605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21F90-273A-378B-F6CA-6A9F8211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9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267D3F46-FED4-3FE8-6CD0-523D91E7A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10287" b="14983"/>
          <a:stretch/>
        </p:blipFill>
        <p:spPr>
          <a:xfrm>
            <a:off x="179461" y="-3919"/>
            <a:ext cx="3630312" cy="9012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462"/>
            <a:ext cx="10515600" cy="90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rgbClr val="0520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92A0E-2D0D-997F-3800-23AD00532E55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419D1B-60F3-3224-C7ED-F2317CCE0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11885" y="6194030"/>
            <a:ext cx="2814094" cy="6035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7F2A526-52E2-7B55-E96B-1A6262DAB255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AADB5A0-0BD6-C389-88D8-136F833D5C27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A8790-521E-44A5-DF74-4B1757B5D53D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7CC6E9C-CF29-9AB5-9BBC-1AE8E35E34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77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rgbClr val="0520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Placeholder 3">
            <a:extLst>
              <a:ext uri="{FF2B5EF4-FFF2-40B4-BE49-F238E27FC236}">
                <a16:creationId xmlns:a16="http://schemas.microsoft.com/office/drawing/2014/main" id="{C4F5D2B7-6EC7-6018-C65A-77140D1B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-211" t="-14881" r="-594" b="-9217"/>
          <a:stretch/>
        </p:blipFill>
        <p:spPr>
          <a:xfrm>
            <a:off x="383567" y="136525"/>
            <a:ext cx="2698195" cy="5747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9AC6B-A8AF-7CE0-DE19-96E7D5C14692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5CEB2A-0BAC-FE65-4B56-D8C8767A0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11885" y="6194030"/>
            <a:ext cx="2814094" cy="603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6E2707-8F65-F810-5557-69BB610AD15C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8E2AAA-268C-49C2-7FCB-E31EAF406282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52EDA0-52E0-E1E7-147C-44F9C8C5CF3E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F4E56D-378E-AC7A-5258-5B14596F8C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2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462"/>
            <a:ext cx="10515600" cy="90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rgbClr val="0520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096C9E81-CF03-F6E2-0CAF-1F4454BB8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5650" t="10287" r="6289" b="14983"/>
          <a:stretch/>
        </p:blipFill>
        <p:spPr>
          <a:xfrm>
            <a:off x="384561" y="-3919"/>
            <a:ext cx="3196839" cy="9012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EA2326-BCBC-05FC-48FC-EEA52F4DA2D0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C5F187-08D6-CA22-5D8D-92DB6DBA8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11885" y="6194030"/>
            <a:ext cx="2814094" cy="603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F6A45B-3E33-039D-34F6-6378DFCACEBF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CF127A-77F2-C865-23E2-8D1B5CB0A3EC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2F6D74-B39D-DFD7-1ACC-BCCDBD0DC6D6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19BD15-BE1C-4C41-D56F-1D995B2D29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6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3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133DA-CD98-05BA-8509-C549406011E6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52049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C2D512-5516-0841-DAD0-F274665F3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202576"/>
            <a:ext cx="2814094" cy="60350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2A4CCF4-00E2-5F98-D628-2673BDA16BE5}"/>
              </a:ext>
            </a:extLst>
          </p:cNvPr>
          <p:cNvGrpSpPr/>
          <p:nvPr userDrawn="1"/>
        </p:nvGrpSpPr>
        <p:grpSpPr>
          <a:xfrm rot="5614226" flipV="1">
            <a:off x="6278143" y="5328572"/>
            <a:ext cx="223168" cy="269148"/>
            <a:chOff x="749629" y="1514598"/>
            <a:chExt cx="288891" cy="34841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01C357-6712-399D-7C40-AEF0C472AE28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124BEC-2E62-4084-30E4-DE81BCECC100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D415C-548B-B39B-C839-D9474033D2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DAAB6-0116-F6F5-7EDE-867696ABF74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4282" y="194157"/>
            <a:ext cx="2697480" cy="46669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7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3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766"/>
            <a:ext cx="10515600" cy="85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5D8E1-0BC2-C3D2-A4B4-E925F94C08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" y="162851"/>
            <a:ext cx="3200400" cy="668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510FA-411D-AD18-2F61-C4A4EE2EB7D8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52049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511B72-9C2F-D57F-09AD-96BBF1BE2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202576"/>
            <a:ext cx="2814094" cy="6035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89C3C-F8E1-F69A-FEB6-F9D2DDB33921}"/>
              </a:ext>
            </a:extLst>
          </p:cNvPr>
          <p:cNvGrpSpPr/>
          <p:nvPr userDrawn="1"/>
        </p:nvGrpSpPr>
        <p:grpSpPr>
          <a:xfrm rot="5614226" flipV="1">
            <a:off x="6278143" y="5328572"/>
            <a:ext cx="223168" cy="269148"/>
            <a:chOff x="749629" y="1514598"/>
            <a:chExt cx="288891" cy="34841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68A6D9-4E2C-2CB9-6200-E6794B75C5CD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E3262F-6681-1C35-E19D-7DAB80C1BB07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EA553C-11B3-75E7-0C3C-1F52A02265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8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DAAB6-0116-F6F5-7EDE-867696ABF74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4282" y="194157"/>
            <a:ext cx="2697480" cy="46669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43C94E-198A-C853-13D3-B7909538D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194029"/>
            <a:ext cx="2814094" cy="603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4B67A2-C82F-4A12-C504-38BB3DBC11EB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72F2BD-62AF-4FF7-50F2-315FADA56E47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71BE18-52DE-18A8-3232-2FECA634E5F9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3DE2E9-704E-8796-67CB-F830CDDA4F91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2E8F9A-7638-5F78-CC6E-8D9358435D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92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76185-2570-0E9B-141D-4BEE938F85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" y="162851"/>
            <a:ext cx="3200400" cy="66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07B80-7D18-5FD9-A22F-0DB7D88ED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194029"/>
            <a:ext cx="2814094" cy="603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9D7784-890C-A5C6-782C-90633D695AEF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F72A08-D4B0-5BCD-A123-FF1FDDD25B32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E9B504-D668-675F-4C95-DA298BBF0F79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F0E325-CBE4-02F1-5F9B-A1BBF33C9D05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8F6EF4-05AF-7492-D522-7E5B2B7396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0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002C-04D3-3BDC-39B9-CC23D2986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International Infection Prevention Week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7733D-02BA-53A0-BE9F-5D435C477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Nursing Unit Toolkit</a:t>
            </a:r>
          </a:p>
        </p:txBody>
      </p:sp>
    </p:spTree>
    <p:extLst>
      <p:ext uri="{BB962C8B-B14F-4D97-AF65-F5344CB8AC3E}">
        <p14:creationId xmlns:p14="http://schemas.microsoft.com/office/powerpoint/2010/main" val="375747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B259-9D45-D6D5-9E20-3F2C5A2BE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909E7A-2C0E-75B8-8106-C080A7C2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26" y="1825625"/>
            <a:ext cx="8570874" cy="387643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single most effective way to prevent the spread of infections.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Alcohol-based hand rub kills germs on hands. Soap and water washes them away.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Soap and water reduces the amount of contaminants on your hands.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Nail maintenance is a key aspect of hand hygiene.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90A11-49F7-8B6B-8A0E-B227EFEAC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6" y="1933921"/>
            <a:ext cx="2560380" cy="299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199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4F871-1F00-2CE6-3F22-A92B6C98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362" y="1825625"/>
            <a:ext cx="8712437" cy="391714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Cleaning visible dirt and debris off surfaces is an essential first step to disinfection and sterilization.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Mixing chemicals can be dangerous. Always follow manufacturer’s instructions for use (IFU) for the disinfectant you are using.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Always follow the manufacturer’s instructions for use (IFU) for the device you are cleaning.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DF049-64DA-B075-BDD5-668411B1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3" y="2126876"/>
            <a:ext cx="2456659" cy="274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28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2220D-79B3-2224-3DF2-3E424B984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812" y="1825625"/>
            <a:ext cx="8674987" cy="39171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Vaccination protects the people who receive them and also those around them.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It may still be possible to get an infectious disease even after being vaccinated for 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Vaccines can decrease the severity of illness and the likelihood of hospitalization and death from the illness.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61A83-CEAE-0F86-FECC-9EFB343C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1961231"/>
            <a:ext cx="2459736" cy="284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17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44C7-717D-6F3F-0A90-5DAA41EAC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162" y="1825625"/>
            <a:ext cx="7316638" cy="3917149"/>
          </a:xfrm>
        </p:spPr>
        <p:txBody>
          <a:bodyPr>
            <a:normAutofit/>
          </a:bodyPr>
          <a:lstStyle/>
          <a:p>
            <a:r>
              <a:rPr lang="en-US" sz="3200" dirty="0"/>
              <a:t>Use PPE whenever there is an expectation of possible exposure to infectious material. </a:t>
            </a:r>
          </a:p>
          <a:p>
            <a:r>
              <a:rPr lang="en-US" sz="3200" dirty="0"/>
              <a:t>Know the sequence of putting on and taking off PPE to reduce the risk of contamination. </a:t>
            </a:r>
          </a:p>
          <a:p>
            <a:r>
              <a:rPr lang="en-US" sz="3200" dirty="0"/>
              <a:t>Gloves are not a substitute for hand hygiene.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1B96E-3C3B-2A25-A765-40065402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2" y="1941608"/>
            <a:ext cx="3647349" cy="304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199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EA72F-0E5C-225E-18FF-9769301B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554" y="1825625"/>
            <a:ext cx="7972245" cy="3917149"/>
          </a:xfrm>
        </p:spPr>
        <p:txBody>
          <a:bodyPr>
            <a:normAutofit/>
          </a:bodyPr>
          <a:lstStyle/>
          <a:p>
            <a:r>
              <a:rPr lang="en-US" sz="3200" dirty="0"/>
              <a:t>Covering coughs and sneezes helps prevent the spread of germs that cause serious respiratory illnesses. </a:t>
            </a:r>
          </a:p>
          <a:p>
            <a:r>
              <a:rPr lang="en-US" sz="3200" dirty="0"/>
              <a:t>Respiratory season extends beyond winter. Be prepared 365 days a year. </a:t>
            </a:r>
          </a:p>
          <a:p>
            <a:r>
              <a:rPr lang="en-US" sz="3200" dirty="0"/>
              <a:t>Have tools for success: tissues, masks, soap and water, hand sanitizer, and trash receptacles.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5F100-9839-23CA-FBAE-DF87DAE4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0" y="2091656"/>
            <a:ext cx="2870616" cy="2486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55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F62A9-36C6-BC5F-7BDA-2571A07A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798" y="1825625"/>
            <a:ext cx="8689002" cy="3917149"/>
          </a:xfrm>
        </p:spPr>
        <p:txBody>
          <a:bodyPr>
            <a:normAutofit/>
          </a:bodyPr>
          <a:lstStyle/>
          <a:p>
            <a:r>
              <a:rPr lang="en-US" sz="3200" dirty="0"/>
              <a:t>Protect yourself from sticks: Use a sharps device with safety features. </a:t>
            </a:r>
          </a:p>
          <a:p>
            <a:r>
              <a:rPr lang="en-US" sz="3200" dirty="0"/>
              <a:t>Prevent bloodborne pathogen transmission: Clean and disinfect glucometers with every use. </a:t>
            </a:r>
          </a:p>
          <a:p>
            <a:r>
              <a:rPr lang="en-US" sz="3200" dirty="0"/>
              <a:t>Technique matters: Injection safety requires an aseptic or sterile technique.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A2045-5912-8C90-8E98-33BFDCFA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1" y="1979155"/>
            <a:ext cx="2459736" cy="289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39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357984-4D6B-2A3D-2196-79B038F9402D}"/>
              </a:ext>
            </a:extLst>
          </p:cNvPr>
          <p:cNvSpPr/>
          <p:nvPr/>
        </p:nvSpPr>
        <p:spPr>
          <a:xfrm>
            <a:off x="0" y="0"/>
            <a:ext cx="12192000" cy="6887808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EB5747-DB07-D86B-7B3B-24DA6CEE27D5}"/>
              </a:ext>
            </a:extLst>
          </p:cNvPr>
          <p:cNvSpPr/>
          <p:nvPr/>
        </p:nvSpPr>
        <p:spPr>
          <a:xfrm>
            <a:off x="0" y="0"/>
            <a:ext cx="12192000" cy="1833044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04516-5236-6343-9CC8-58492982537D}"/>
              </a:ext>
            </a:extLst>
          </p:cNvPr>
          <p:cNvSpPr/>
          <p:nvPr/>
        </p:nvSpPr>
        <p:spPr>
          <a:xfrm>
            <a:off x="9053" y="1032093"/>
            <a:ext cx="12192000" cy="702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78308" spcCol="0" rtlCol="0" anchor="ctr"/>
          <a:lstStyle/>
          <a:p>
            <a:pPr algn="ctr">
              <a:lnSpc>
                <a:spcPts val="5400"/>
              </a:lnSpc>
            </a:pPr>
            <a:r>
              <a:rPr lang="en-US" sz="5300" b="1" spc="-150" dirty="0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Infection Prevention Week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E041DB-E87D-99EA-32D0-0EDB50BB8467}"/>
              </a:ext>
            </a:extLst>
          </p:cNvPr>
          <p:cNvSpPr txBox="1"/>
          <p:nvPr/>
        </p:nvSpPr>
        <p:spPr>
          <a:xfrm>
            <a:off x="54322" y="568498"/>
            <a:ext cx="12029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5204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Infection Prevention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3B040D-4DE2-FFEE-CFDA-4223A83D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12" y="5024956"/>
            <a:ext cx="6153150" cy="1657350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6A281C3-4C90-BDBA-3C43-7F47EA1A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75" y="2062256"/>
            <a:ext cx="6153149" cy="4825552"/>
          </a:xfrm>
        </p:spPr>
        <p:txBody>
          <a:bodyPr numCol="1">
            <a:normAutofit/>
          </a:bodyPr>
          <a:lstStyle/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your Infection Preventionists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Hygiene Campaign Contest Showcase and Winner Unveiling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Shots for Staff provided by OHS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Games, Trivia, and Prizes!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our staff education survey </a:t>
            </a:r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receive a prize*! </a:t>
            </a:r>
            <a:b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Code:</a:t>
            </a:r>
            <a:br>
              <a:rPr lang="en-US" sz="1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*Must be present to win</a:t>
            </a:r>
            <a:endParaRPr lang="en-US" sz="28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Placeholder 3">
            <a:extLst>
              <a:ext uri="{FF2B5EF4-FFF2-40B4-BE49-F238E27FC236}">
                <a16:creationId xmlns:a16="http://schemas.microsoft.com/office/drawing/2014/main" id="{2EE77811-FD6E-E8E9-4BF1-C5EE98B74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1" t="-14881" r="-594" b="-9217"/>
          <a:stretch/>
        </p:blipFill>
        <p:spPr>
          <a:xfrm>
            <a:off x="9238965" y="175694"/>
            <a:ext cx="2698195" cy="5747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889ACF-9014-5C5F-6A65-46AB8FC7D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55" y="2551411"/>
            <a:ext cx="5812063" cy="1988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2ED2E-3FF5-0DC4-4E1B-97F85FA6E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8932" r="9058" b="9186"/>
          <a:stretch/>
        </p:blipFill>
        <p:spPr>
          <a:xfrm>
            <a:off x="2932764" y="5019899"/>
            <a:ext cx="1249524" cy="12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B098-8416-E609-4510-DF4D722B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Unit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656D-2324-2712-E6D3-EEF58FC6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0" y="1584085"/>
            <a:ext cx="11248845" cy="3917149"/>
          </a:xfrm>
        </p:spPr>
        <p:txBody>
          <a:bodyPr>
            <a:normAutofit/>
          </a:bodyPr>
          <a:lstStyle/>
          <a:p>
            <a:r>
              <a:rPr lang="en-US" dirty="0"/>
              <a:t>During International Infection Prevention Week (Oct 15-21, 2023), use this toolkit to engage staff in Infection Prevention topics</a:t>
            </a:r>
          </a:p>
          <a:p>
            <a:r>
              <a:rPr lang="en-US" dirty="0"/>
              <a:t>Post completed toolkit slides on huddle boards</a:t>
            </a:r>
          </a:p>
          <a:p>
            <a:r>
              <a:rPr lang="en-US" dirty="0"/>
              <a:t>Reserve a </a:t>
            </a:r>
            <a:r>
              <a:rPr lang="en-US" dirty="0" err="1"/>
              <a:t>GloGerm</a:t>
            </a:r>
            <a:r>
              <a:rPr lang="en-US" dirty="0"/>
              <a:t>/</a:t>
            </a:r>
            <a:r>
              <a:rPr lang="en-US" dirty="0" err="1"/>
              <a:t>GlitterBug</a:t>
            </a:r>
            <a:r>
              <a:rPr lang="en-US" dirty="0"/>
              <a:t> kit from HEIP (quantities limited)</a:t>
            </a:r>
          </a:p>
          <a:p>
            <a:r>
              <a:rPr lang="en-US" dirty="0"/>
              <a:t>Encourage staff to complete the HEIP Staff Education Survey</a:t>
            </a:r>
          </a:p>
          <a:p>
            <a:r>
              <a:rPr lang="en-US" dirty="0"/>
              <a:t>Support staff in attending an International Infection Prevention  Week event </a:t>
            </a:r>
          </a:p>
          <a:p>
            <a:r>
              <a:rPr lang="en-US" dirty="0"/>
              <a:t>Thank your Infection Preventionist!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4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6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7CA035-E369-7410-1030-D713E78D0361}"/>
              </a:ext>
            </a:extLst>
          </p:cNvPr>
          <p:cNvSpPr/>
          <p:nvPr/>
        </p:nvSpPr>
        <p:spPr>
          <a:xfrm>
            <a:off x="0" y="1101360"/>
            <a:ext cx="12192000" cy="575664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8625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CCEBD-AA23-EFA4-E35E-95F83D0681A7}"/>
              </a:ext>
            </a:extLst>
          </p:cNvPr>
          <p:cNvSpPr/>
          <p:nvPr/>
        </p:nvSpPr>
        <p:spPr>
          <a:xfrm>
            <a:off x="6514904" y="2690821"/>
            <a:ext cx="519083" cy="987319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8625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71B26-F711-65A1-9837-374C11C6C94A}"/>
              </a:ext>
            </a:extLst>
          </p:cNvPr>
          <p:cNvSpPr txBox="1"/>
          <p:nvPr/>
        </p:nvSpPr>
        <p:spPr>
          <a:xfrm>
            <a:off x="1277293" y="5868347"/>
            <a:ext cx="9111594" cy="87259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defTabSz="428625">
              <a:lnSpc>
                <a:spcPts val="3094"/>
              </a:lnSpc>
            </a:pPr>
            <a:r>
              <a:rPr lang="en-US" sz="5000" b="1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 </a:t>
            </a:r>
            <a:r>
              <a:rPr lang="en-US" sz="5000" b="1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229C2-0DD8-A142-DB76-38DC1D2027D9}"/>
              </a:ext>
            </a:extLst>
          </p:cNvPr>
          <p:cNvSpPr txBox="1"/>
          <p:nvPr/>
        </p:nvSpPr>
        <p:spPr>
          <a:xfrm>
            <a:off x="1464893" y="989653"/>
            <a:ext cx="7914360" cy="335356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algn="r" defTabSz="428625">
              <a:lnSpc>
                <a:spcPts val="9375"/>
              </a:lnSpc>
            </a:pPr>
            <a:r>
              <a:rPr lang="en-US" sz="88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CELEBRATE</a:t>
            </a:r>
            <a:r>
              <a:rPr lang="en-US" sz="8800" spc="-300" dirty="0">
                <a:solidFill>
                  <a:srgbClr val="0075AB"/>
                </a:solidFill>
                <a:latin typeface="Arial Black" panose="020B0A04020102020204" pitchFamily="34" charset="0"/>
              </a:rPr>
              <a:t> </a:t>
            </a:r>
            <a:r>
              <a:rPr lang="en-US" sz="8800" spc="-300" dirty="0">
                <a:solidFill>
                  <a:srgbClr val="178CC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</a:p>
          <a:p>
            <a:pPr algn="r" defTabSz="428625">
              <a:lnSpc>
                <a:spcPts val="9375"/>
              </a:lnSpc>
            </a:pPr>
            <a:r>
              <a:rPr lang="en-US" sz="88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FUNDAMENTALS</a:t>
            </a:r>
            <a:r>
              <a:rPr lang="en-US" sz="8800" spc="-300" dirty="0">
                <a:solidFill>
                  <a:srgbClr val="0075AB"/>
                </a:solidFill>
                <a:latin typeface="Arial Black" panose="020B0A04020102020204" pitchFamily="34" charset="0"/>
              </a:rPr>
              <a:t> </a:t>
            </a:r>
            <a:r>
              <a:rPr lang="en-US" sz="8800" spc="-300" dirty="0">
                <a:solidFill>
                  <a:srgbClr val="178CC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CA525A-BBB9-4F40-8470-E4B88D3860A0}"/>
              </a:ext>
            </a:extLst>
          </p:cNvPr>
          <p:cNvGrpSpPr/>
          <p:nvPr/>
        </p:nvGrpSpPr>
        <p:grpSpPr>
          <a:xfrm rot="16048172" flipV="1">
            <a:off x="10253469" y="6351160"/>
            <a:ext cx="270835" cy="326636"/>
            <a:chOff x="749629" y="1514598"/>
            <a:chExt cx="288891" cy="34841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3B3F2D-6CE5-7FD4-EAC1-1AA599B83FA6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DF858C-0C48-AF60-409B-B3240367D155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14D9BD-5D7A-A557-4BF2-32826702AD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8FEDD3-CB8E-35D8-2277-37BF8E3372FC}"/>
              </a:ext>
            </a:extLst>
          </p:cNvPr>
          <p:cNvGrpSpPr/>
          <p:nvPr/>
        </p:nvGrpSpPr>
        <p:grpSpPr>
          <a:xfrm rot="10951828" flipH="1" flipV="1">
            <a:off x="2534834" y="1381889"/>
            <a:ext cx="270835" cy="326636"/>
            <a:chOff x="749629" y="1514598"/>
            <a:chExt cx="288891" cy="3484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682D5-8633-DBDA-2F5A-850B95233D8C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6953D3-A77E-14C8-8BC8-09819260A7DB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3E0F9A-ED32-B73B-5A8C-5AE100C235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06822EC-597C-D57D-1EF5-07F8EC71DED1}"/>
              </a:ext>
            </a:extLst>
          </p:cNvPr>
          <p:cNvSpPr txBox="1"/>
          <p:nvPr/>
        </p:nvSpPr>
        <p:spPr>
          <a:xfrm>
            <a:off x="3346704" y="1101360"/>
            <a:ext cx="46177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/>
            <a:r>
              <a:rPr lang="en-US" sz="225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15-21, 2023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D37DCE-A92B-3925-1EC9-0842A8C32D6C}"/>
              </a:ext>
            </a:extLst>
          </p:cNvPr>
          <p:cNvSpPr/>
          <p:nvPr/>
        </p:nvSpPr>
        <p:spPr>
          <a:xfrm>
            <a:off x="9582913" y="1516320"/>
            <a:ext cx="1746504" cy="2106522"/>
          </a:xfrm>
          <a:prstGeom prst="roundRect">
            <a:avLst>
              <a:gd name="adj" fmla="val 4625"/>
            </a:avLst>
          </a:prstGeom>
          <a:noFill/>
          <a:ln w="69850" cap="rnd">
            <a:solidFill>
              <a:srgbClr val="178CC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8800" dirty="0">
                <a:solidFill>
                  <a:srgbClr val="60D0DA"/>
                </a:solidFill>
                <a:latin typeface="Arial Black" panose="020B0A04020102020204" pitchFamily="34" charset="0"/>
              </a:rPr>
              <a:t>Ip</a:t>
            </a:r>
          </a:p>
          <a:p>
            <a:pPr algn="ctr">
              <a:lnSpc>
                <a:spcPts val="2600"/>
              </a:lnSpc>
            </a:pPr>
            <a:r>
              <a:rPr lang="en-US" sz="2600" spc="-150" dirty="0">
                <a:solidFill>
                  <a:srgbClr val="60D0DA"/>
                </a:solidFill>
                <a:latin typeface="Arial Narrow" panose="020B0606020202030204" pitchFamily="34" charset="0"/>
              </a:rPr>
              <a:t>INFECTION</a:t>
            </a:r>
          </a:p>
          <a:p>
            <a:pPr algn="ctr">
              <a:lnSpc>
                <a:spcPts val="2600"/>
              </a:lnSpc>
            </a:pPr>
            <a:r>
              <a:rPr lang="en-US" sz="2600" spc="-150" dirty="0">
                <a:solidFill>
                  <a:srgbClr val="60D0DA"/>
                </a:solidFill>
                <a:latin typeface="Arial Narrow" panose="020B0606020202030204" pitchFamily="34" charset="0"/>
              </a:rPr>
              <a:t>PREVENTION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F4C70E-CFFF-55D4-C3DC-AA6A2839B832}"/>
              </a:ext>
            </a:extLst>
          </p:cNvPr>
          <p:cNvGrpSpPr/>
          <p:nvPr/>
        </p:nvGrpSpPr>
        <p:grpSpPr>
          <a:xfrm>
            <a:off x="1155384" y="3794898"/>
            <a:ext cx="9173458" cy="2106522"/>
            <a:chOff x="1155384" y="3794898"/>
            <a:chExt cx="9173458" cy="2106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843B69-1CB0-44D9-0B36-482E53141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7000"/>
                      </a14:imgEffect>
                    </a14:imgLayer>
                  </a14:imgProps>
                </a:ext>
              </a:extLst>
            </a:blip>
            <a:srcRect l="4375" t="51634" r="6406" b="11944"/>
            <a:stretch/>
          </p:blipFill>
          <p:spPr>
            <a:xfrm>
              <a:off x="1155384" y="3794898"/>
              <a:ext cx="9173458" cy="21065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EB2D99-E733-2584-062C-20B989FAD948}"/>
                </a:ext>
              </a:extLst>
            </p:cNvPr>
            <p:cNvSpPr txBox="1"/>
            <p:nvPr/>
          </p:nvSpPr>
          <p:spPr>
            <a:xfrm>
              <a:off x="1464893" y="5056632"/>
              <a:ext cx="1138909" cy="646331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HAND</a:t>
              </a:r>
            </a:p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HYGIENE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C4117C-DC4D-1773-8EED-F514F3438FA3}"/>
                </a:ext>
              </a:extLst>
            </p:cNvPr>
            <p:cNvSpPr txBox="1"/>
            <p:nvPr/>
          </p:nvSpPr>
          <p:spPr>
            <a:xfrm>
              <a:off x="3203320" y="5051706"/>
              <a:ext cx="1391646" cy="646331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CLEANING &amp;</a:t>
              </a:r>
            </a:p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DISINFECTION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E933F-862E-E7D1-76AA-B48765416AEB}"/>
                </a:ext>
              </a:extLst>
            </p:cNvPr>
            <p:cNvSpPr txBox="1"/>
            <p:nvPr/>
          </p:nvSpPr>
          <p:spPr>
            <a:xfrm>
              <a:off x="5055591" y="5239765"/>
              <a:ext cx="1391646" cy="369332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VACCINATION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1A8FA0-6B3A-5335-3214-B0719B204B63}"/>
                </a:ext>
              </a:extLst>
            </p:cNvPr>
            <p:cNvSpPr txBox="1"/>
            <p:nvPr/>
          </p:nvSpPr>
          <p:spPr>
            <a:xfrm>
              <a:off x="7059063" y="5234839"/>
              <a:ext cx="1138909" cy="369332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EDCD2E-B5FA-8075-B779-15C01172B2A0}"/>
                </a:ext>
              </a:extLst>
            </p:cNvPr>
            <p:cNvSpPr txBox="1"/>
            <p:nvPr/>
          </p:nvSpPr>
          <p:spPr>
            <a:xfrm>
              <a:off x="8850791" y="5028825"/>
              <a:ext cx="1138909" cy="646331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INJECTION</a:t>
              </a:r>
            </a:p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74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032DD7-5003-778C-3E3D-A25D0049A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578053"/>
              </p:ext>
            </p:extLst>
          </p:nvPr>
        </p:nvGraphicFramePr>
        <p:xfrm>
          <a:off x="924464" y="738696"/>
          <a:ext cx="10515599" cy="421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514">
                  <a:extLst>
                    <a:ext uri="{9D8B030D-6E8A-4147-A177-3AD203B41FA5}">
                      <a16:colId xmlns:a16="http://schemas.microsoft.com/office/drawing/2014/main" val="1938467609"/>
                    </a:ext>
                  </a:extLst>
                </a:gridCol>
                <a:gridCol w="4740085">
                  <a:extLst>
                    <a:ext uri="{9D8B030D-6E8A-4147-A177-3AD203B41FA5}">
                      <a16:colId xmlns:a16="http://schemas.microsoft.com/office/drawing/2014/main" val="3857976705"/>
                    </a:ext>
                  </a:extLst>
                </a:gridCol>
              </a:tblGrid>
              <a:tr h="105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NURSING UNIT: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09858"/>
                  </a:ext>
                </a:extLst>
              </a:tr>
              <a:tr h="105321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FY24 CLABSI #: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479855"/>
                  </a:ext>
                </a:extLst>
              </a:tr>
              <a:tr h="105321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FY24 CAUTI #: 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81877"/>
                  </a:ext>
                </a:extLst>
              </a:tr>
              <a:tr h="105321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FY24 C. DIFF #: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505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13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7521-8861-00E4-64D9-FAF064C7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495"/>
            <a:ext cx="10515600" cy="979453"/>
          </a:xfrm>
        </p:spPr>
        <p:txBody>
          <a:bodyPr/>
          <a:lstStyle/>
          <a:p>
            <a:r>
              <a:rPr lang="en-US" sz="4400" dirty="0"/>
              <a:t>WE ARE FOCUSING ON </a:t>
            </a:r>
            <a:r>
              <a:rPr lang="en-US" sz="4400" i="1" dirty="0"/>
              <a:t>MAINTAINING</a:t>
            </a:r>
            <a:r>
              <a:rPr lang="en-US" sz="4400" dirty="0"/>
              <a:t>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50F98F-B136-42F8-2E36-DF2BB737E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44053"/>
              </p:ext>
            </p:extLst>
          </p:nvPr>
        </p:nvGraphicFramePr>
        <p:xfrm>
          <a:off x="311990" y="1656184"/>
          <a:ext cx="11568020" cy="436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187">
                  <a:extLst>
                    <a:ext uri="{9D8B030D-6E8A-4147-A177-3AD203B41FA5}">
                      <a16:colId xmlns:a16="http://schemas.microsoft.com/office/drawing/2014/main" val="1061372242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954792543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1636654938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3669363358"/>
                    </a:ext>
                  </a:extLst>
                </a:gridCol>
              </a:tblGrid>
              <a:tr h="785202">
                <a:tc>
                  <a:txBody>
                    <a:bodyPr/>
                    <a:lstStyle/>
                    <a:p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all that apply: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CLABSI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DIFF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63512"/>
                  </a:ext>
                </a:extLst>
              </a:tr>
              <a:tr h="409670">
                <a:tc rowSpan="8"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Tactics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are focusing on these HAI prevention measures: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Hand Hygiene)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8958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89961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79787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33246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73639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60914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277005"/>
                  </a:ext>
                </a:extLst>
              </a:tr>
              <a:tr h="716924">
                <a:tc vMerge="1"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1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89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7521-8861-00E4-64D9-FAF064C7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495"/>
            <a:ext cx="10515600" cy="979453"/>
          </a:xfrm>
        </p:spPr>
        <p:txBody>
          <a:bodyPr/>
          <a:lstStyle/>
          <a:p>
            <a:r>
              <a:rPr lang="en-US" sz="4400" dirty="0"/>
              <a:t>WE ARE FOCUSING ON </a:t>
            </a:r>
            <a:r>
              <a:rPr lang="en-US" i="1" dirty="0"/>
              <a:t>REDUCING</a:t>
            </a:r>
            <a:r>
              <a:rPr lang="en-US" sz="4400" dirty="0"/>
              <a:t>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50F98F-B136-42F8-2E36-DF2BB737E038}"/>
              </a:ext>
            </a:extLst>
          </p:cNvPr>
          <p:cNvGraphicFramePr>
            <a:graphicFrameLocks noGrp="1"/>
          </p:cNvGraphicFramePr>
          <p:nvPr/>
        </p:nvGraphicFramePr>
        <p:xfrm>
          <a:off x="311990" y="1656184"/>
          <a:ext cx="11568020" cy="436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187">
                  <a:extLst>
                    <a:ext uri="{9D8B030D-6E8A-4147-A177-3AD203B41FA5}">
                      <a16:colId xmlns:a16="http://schemas.microsoft.com/office/drawing/2014/main" val="1061372242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954792543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1636654938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3669363358"/>
                    </a:ext>
                  </a:extLst>
                </a:gridCol>
              </a:tblGrid>
              <a:tr h="785202">
                <a:tc>
                  <a:txBody>
                    <a:bodyPr/>
                    <a:lstStyle/>
                    <a:p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all that apply: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CLABSI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DIFF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63512"/>
                  </a:ext>
                </a:extLst>
              </a:tr>
              <a:tr h="409670">
                <a:tc rowSpan="8"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Tactics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are focusing on these HAI prevention measures: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Hand Hygiene)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8958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89961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79787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33246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73639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60914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277005"/>
                  </a:ext>
                </a:extLst>
              </a:tr>
              <a:tr h="716924">
                <a:tc vMerge="1"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1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D3CB-183F-437B-E6BA-0DEC193735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2038" y="798645"/>
            <a:ext cx="10515600" cy="34559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OUR HAND HYGIENE COMPLIANCE LAST MONTH WAS:</a:t>
            </a:r>
            <a:br>
              <a:rPr lang="en-US" dirty="0"/>
            </a:br>
            <a:br>
              <a:rPr lang="en-US" sz="2700" dirty="0"/>
            </a:br>
            <a:r>
              <a:rPr lang="en-US" dirty="0"/>
              <a:t>____________ </a:t>
            </a:r>
            <a:r>
              <a:rPr lang="en-US" sz="13800" dirty="0"/>
              <a:t>%</a:t>
            </a:r>
            <a:r>
              <a:rPr lang="en-US" sz="4000" dirty="0"/>
              <a:t>	</a:t>
            </a:r>
            <a:endParaRPr lang="en-US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F87D3E2-ADA8-EACE-5B91-40E9EB80D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0017"/>
              </p:ext>
            </p:extLst>
          </p:nvPr>
        </p:nvGraphicFramePr>
        <p:xfrm>
          <a:off x="508959" y="4202877"/>
          <a:ext cx="11481759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124">
                  <a:extLst>
                    <a:ext uri="{9D8B030D-6E8A-4147-A177-3AD203B41FA5}">
                      <a16:colId xmlns:a16="http://schemas.microsoft.com/office/drawing/2014/main" val="2315352732"/>
                    </a:ext>
                  </a:extLst>
                </a:gridCol>
                <a:gridCol w="3433313">
                  <a:extLst>
                    <a:ext uri="{9D8B030D-6E8A-4147-A177-3AD203B41FA5}">
                      <a16:colId xmlns:a16="http://schemas.microsoft.com/office/drawing/2014/main" val="691595688"/>
                    </a:ext>
                  </a:extLst>
                </a:gridCol>
                <a:gridCol w="5003322">
                  <a:extLst>
                    <a:ext uri="{9D8B030D-6E8A-4147-A177-3AD203B41FA5}">
                      <a16:colId xmlns:a16="http://schemas.microsoft.com/office/drawing/2014/main" val="3808522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ARE: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one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</a:t>
                      </a:r>
                      <a:b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l" defTabSz="914400" rtl="0" eaLnBrk="1" latinLnBrk="0" hangingPunct="1">
                        <a:buFont typeface="Wingdings" panose="05000000000000000000" pitchFamily="2" charset="2"/>
                        <a:buChar char=""/>
                      </a:pPr>
                      <a:r>
                        <a:rPr lang="en-US" sz="4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LOOKING TO IMPROVE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1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10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86CA-ED05-0AF3-F7FD-5D226D0B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err="1">
                <a:solidFill>
                  <a:schemeClr val="bg1"/>
                </a:solidFill>
              </a:rPr>
              <a:t>GloGerm</a:t>
            </a:r>
            <a:r>
              <a:rPr lang="en-US" u="sng" dirty="0">
                <a:solidFill>
                  <a:schemeClr val="bg1"/>
                </a:solidFill>
              </a:rPr>
              <a:t> Demonstration Instructions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2200" i="1" dirty="0">
                <a:solidFill>
                  <a:schemeClr val="bg1"/>
                </a:solidFill>
                <a:latin typeface="Arial Narrow" panose="020B0606020202030204" pitchFamily="34" charset="0"/>
              </a:rPr>
              <a:t>Contact HEIP for supplies (x34343)- 2 days notice required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3743-BDEB-DA09-190B-EBDA711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483"/>
            <a:ext cx="10515600" cy="391714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Shake bottle and dispense a dime-sized drop into the palm of one hand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Spread completely over both hands, including under nails, around cuticles, and between fingers, as if applying hand lotion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In a dark room, place hands under UV light to view “glowing germs” that exist before hand washing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Clean hands with soap and water</a:t>
            </a:r>
          </a:p>
          <a:p>
            <a:pPr marL="823417" marR="0" lvl="1" indent="-285750" algn="l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Scan to watch proper technique: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Place hands under UV light</a:t>
            </a:r>
          </a:p>
          <a:p>
            <a:pPr marL="858838" lvl="1" indent="-3222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Hands are very clean if there are no remaining “glowing germs” </a:t>
            </a:r>
          </a:p>
          <a:p>
            <a:pPr marL="858838" lvl="1" indent="-3222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Bright spots show hard-to-clean cracks and crevices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25724-390C-523C-2264-63008C181FAB}"/>
              </a:ext>
            </a:extLst>
          </p:cNvPr>
          <p:cNvSpPr txBox="1"/>
          <p:nvPr/>
        </p:nvSpPr>
        <p:spPr>
          <a:xfrm>
            <a:off x="1106726" y="5602345"/>
            <a:ext cx="3680936" cy="923330"/>
          </a:xfrm>
          <a:prstGeom prst="rect">
            <a:avLst/>
          </a:prstGeom>
          <a:noFill/>
          <a:ln w="38100" cap="rnd">
            <a:solidFill>
              <a:srgbClr val="052049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CAUTION: Avoid use on persons with known skin allergies. Do not allow lotion to contact clothing as staining may result. </a:t>
            </a:r>
          </a:p>
        </p:txBody>
      </p:sp>
    </p:spTree>
    <p:extLst>
      <p:ext uri="{BB962C8B-B14F-4D97-AF65-F5344CB8AC3E}">
        <p14:creationId xmlns:p14="http://schemas.microsoft.com/office/powerpoint/2010/main" val="1371222390"/>
      </p:ext>
    </p:extLst>
  </p:cSld>
  <p:clrMapOvr>
    <a:masterClrMapping/>
  </p:clrMapOvr>
</p:sld>
</file>

<file path=ppt/theme/theme1.xml><?xml version="1.0" encoding="utf-8"?>
<a:theme xmlns:a="http://schemas.openxmlformats.org/drawingml/2006/main" name="BCH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CSF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CH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CSF blue_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CH blue_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UCSF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CH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723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Century Gothic</vt:lpstr>
      <vt:lpstr>Wingdings</vt:lpstr>
      <vt:lpstr>BCH White</vt:lpstr>
      <vt:lpstr>UCSF grey</vt:lpstr>
      <vt:lpstr>BCH grey</vt:lpstr>
      <vt:lpstr>UCSF blue_grey</vt:lpstr>
      <vt:lpstr>BCH blue_grey</vt:lpstr>
      <vt:lpstr>UCSF navy</vt:lpstr>
      <vt:lpstr>BCH navy</vt:lpstr>
      <vt:lpstr>International Infection Prevention Week </vt:lpstr>
      <vt:lpstr>Suggestions for Unit Leaders</vt:lpstr>
      <vt:lpstr>PowerPoint Presentation</vt:lpstr>
      <vt:lpstr>PowerPoint Presentation</vt:lpstr>
      <vt:lpstr>PowerPoint Presentation</vt:lpstr>
      <vt:lpstr>WE ARE FOCUSING ON MAINTAINING:</vt:lpstr>
      <vt:lpstr>WE ARE FOCUSING ON REDUCING:</vt:lpstr>
      <vt:lpstr>OUR HAND HYGIENE COMPLIANCE LAST MONTH WAS:  ____________ % </vt:lpstr>
      <vt:lpstr>GloGerm Demonstration Instructions Contact HEIP for supplies (x34343)- 2 days notice required </vt:lpstr>
      <vt:lpstr>Infection Prevention Tip of the Day</vt:lpstr>
      <vt:lpstr>Infection Prevention Tip of the Day</vt:lpstr>
      <vt:lpstr>Infection Prevention Tip of the Day</vt:lpstr>
      <vt:lpstr>Infection Prevention Tip of the Day</vt:lpstr>
      <vt:lpstr>Infection Prevention Tip of the Day</vt:lpstr>
      <vt:lpstr>Infection Prevention Tip of the Day</vt:lpstr>
      <vt:lpstr>Infection Prevention Tip of the 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Steffanie</dc:creator>
  <cp:lastModifiedBy>Lee, Steffanie</cp:lastModifiedBy>
  <cp:revision>12</cp:revision>
  <dcterms:created xsi:type="dcterms:W3CDTF">2023-09-28T21:47:45Z</dcterms:created>
  <dcterms:modified xsi:type="dcterms:W3CDTF">2023-10-11T23:13:14Z</dcterms:modified>
</cp:coreProperties>
</file>