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76" r:id="rId5"/>
    <p:sldId id="273"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4266B782-FDDC-1DBC-043F-AC3F49CC1EF5}" name="Raines, Kelley (CDC/NCIRD/DVD)" initials="R(" userId="S::pvw2@cdc.gov::c70faef7-cb9f-41b5-bd86-29235402ac1e" providerId="AD"/>
  <p188:author id="{C7CBB6B2-DBC3-2654-EC85-AD1A8EC3D173}" name="Filardo, Thomas (Dan) (CDC/NCIRD/DVD)" initials="FT((" userId="S::rhx1@cdc.gov::612b1548-58d0-4ed7-8917-afef6ce09f6b" providerId="AD"/>
  <p188:author id="{A7C813B7-2950-4A30-A097-E9D2A6B7518F}" name="Mathis, Adria (CDC/NCIRD/DVD)" initials="M(" userId="S::xda5@cdc.gov::954a320f-9c4d-4fa0-8418-06a9d75a0fd8"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F8CBAD"/>
    <a:srgbClr val="C5E0B4"/>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7" autoAdjust="0"/>
    <p:restoredTop sz="94660"/>
  </p:normalViewPr>
  <p:slideViewPr>
    <p:cSldViewPr snapToGrid="0">
      <p:cViewPr varScale="1">
        <p:scale>
          <a:sx n="61" d="100"/>
          <a:sy n="61" d="100"/>
        </p:scale>
        <p:origin x="1482"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microsoft.com/office/2018/10/relationships/authors" Target="authors.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AF6D65-F332-3998-F21E-E69C4B10E85D}"/>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A5725F71-AA03-323D-F3BB-4114517C7595}"/>
              </a:ext>
            </a:extLst>
          </p:cNvPr>
          <p:cNvSpPr>
            <a:spLocks noGrp="1"/>
          </p:cNvSpPr>
          <p:nvPr>
            <p:ph type="subTitle" idx="1"/>
          </p:nvPr>
        </p:nvSpPr>
        <p:spPr>
          <a:xfrm>
            <a:off x="1524000" y="3602038"/>
            <a:ext cx="9144000" cy="1655762"/>
          </a:xfrm>
        </p:spPr>
        <p:txBody>
          <a:bodyPr/>
          <a:lstStyle>
            <a:lvl1pPr marL="0" indent="0" algn="ctr">
              <a:buNone/>
              <a:defRPr sz="2400"/>
            </a:lvl1pPr>
            <a:lvl2pPr marL="457206" indent="0" algn="ctr">
              <a:buNone/>
              <a:defRPr sz="2000"/>
            </a:lvl2pPr>
            <a:lvl3pPr marL="914411" indent="0" algn="ctr">
              <a:buNone/>
              <a:defRPr sz="1800"/>
            </a:lvl3pPr>
            <a:lvl4pPr marL="1371617" indent="0" algn="ctr">
              <a:buNone/>
              <a:defRPr sz="1600"/>
            </a:lvl4pPr>
            <a:lvl5pPr marL="1828823" indent="0" algn="ctr">
              <a:buNone/>
              <a:defRPr sz="1600"/>
            </a:lvl5pPr>
            <a:lvl6pPr marL="2286029" indent="0" algn="ctr">
              <a:buNone/>
              <a:defRPr sz="1600"/>
            </a:lvl6pPr>
            <a:lvl7pPr marL="2743234" indent="0" algn="ctr">
              <a:buNone/>
              <a:defRPr sz="1600"/>
            </a:lvl7pPr>
            <a:lvl8pPr marL="3200440" indent="0" algn="ctr">
              <a:buNone/>
              <a:defRPr sz="1600"/>
            </a:lvl8pPr>
            <a:lvl9pPr marL="3657646"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02B6C7BB-2EF4-11B5-CF15-B5146D99716B}"/>
              </a:ext>
            </a:extLst>
          </p:cNvPr>
          <p:cNvSpPr>
            <a:spLocks noGrp="1"/>
          </p:cNvSpPr>
          <p:nvPr>
            <p:ph type="dt" sz="half" idx="10"/>
          </p:nvPr>
        </p:nvSpPr>
        <p:spPr/>
        <p:txBody>
          <a:bodyPr/>
          <a:lstStyle/>
          <a:p>
            <a:fld id="{D258CCE2-4584-466F-93A2-FB449F89D8CD}" type="datetimeFigureOut">
              <a:rPr lang="en-US" smtClean="0"/>
              <a:t>3/26/2025</a:t>
            </a:fld>
            <a:endParaRPr lang="en-US"/>
          </a:p>
        </p:txBody>
      </p:sp>
      <p:sp>
        <p:nvSpPr>
          <p:cNvPr id="5" name="Footer Placeholder 4">
            <a:extLst>
              <a:ext uri="{FF2B5EF4-FFF2-40B4-BE49-F238E27FC236}">
                <a16:creationId xmlns:a16="http://schemas.microsoft.com/office/drawing/2014/main" id="{619F8E37-8194-9896-6A3F-A573E0C3F71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ED4BB75-607B-316E-DF39-08A1A655BD26}"/>
              </a:ext>
            </a:extLst>
          </p:cNvPr>
          <p:cNvSpPr>
            <a:spLocks noGrp="1"/>
          </p:cNvSpPr>
          <p:nvPr>
            <p:ph type="sldNum" sz="quarter" idx="12"/>
          </p:nvPr>
        </p:nvSpPr>
        <p:spPr/>
        <p:txBody>
          <a:bodyPr/>
          <a:lstStyle/>
          <a:p>
            <a:fld id="{BCF6B126-EDB9-4EE3-AA62-ECF6891E61E1}" type="slidenum">
              <a:rPr lang="en-US" smtClean="0"/>
              <a:t>‹#›</a:t>
            </a:fld>
            <a:endParaRPr lang="en-US"/>
          </a:p>
        </p:txBody>
      </p:sp>
    </p:spTree>
    <p:extLst>
      <p:ext uri="{BB962C8B-B14F-4D97-AF65-F5344CB8AC3E}">
        <p14:creationId xmlns:p14="http://schemas.microsoft.com/office/powerpoint/2010/main" val="9840850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27B887-E915-E95B-6670-7B75B3A029A3}"/>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E5F3E1D5-78B5-D3B6-0320-E9CF73F0D5E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73D0251-AF6D-8259-386D-FDA424B8DF1D}"/>
              </a:ext>
            </a:extLst>
          </p:cNvPr>
          <p:cNvSpPr>
            <a:spLocks noGrp="1"/>
          </p:cNvSpPr>
          <p:nvPr>
            <p:ph type="dt" sz="half" idx="10"/>
          </p:nvPr>
        </p:nvSpPr>
        <p:spPr/>
        <p:txBody>
          <a:bodyPr/>
          <a:lstStyle/>
          <a:p>
            <a:fld id="{D258CCE2-4584-466F-93A2-FB449F89D8CD}" type="datetimeFigureOut">
              <a:rPr lang="en-US" smtClean="0"/>
              <a:t>3/26/2025</a:t>
            </a:fld>
            <a:endParaRPr lang="en-US"/>
          </a:p>
        </p:txBody>
      </p:sp>
      <p:sp>
        <p:nvSpPr>
          <p:cNvPr id="5" name="Footer Placeholder 4">
            <a:extLst>
              <a:ext uri="{FF2B5EF4-FFF2-40B4-BE49-F238E27FC236}">
                <a16:creationId xmlns:a16="http://schemas.microsoft.com/office/drawing/2014/main" id="{DBCC57FA-E00B-5410-A2F5-0098046C7CB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512C7EA-619D-3F04-CF86-395D4910E346}"/>
              </a:ext>
            </a:extLst>
          </p:cNvPr>
          <p:cNvSpPr>
            <a:spLocks noGrp="1"/>
          </p:cNvSpPr>
          <p:nvPr>
            <p:ph type="sldNum" sz="quarter" idx="12"/>
          </p:nvPr>
        </p:nvSpPr>
        <p:spPr/>
        <p:txBody>
          <a:bodyPr/>
          <a:lstStyle/>
          <a:p>
            <a:fld id="{BCF6B126-EDB9-4EE3-AA62-ECF6891E61E1}" type="slidenum">
              <a:rPr lang="en-US" smtClean="0"/>
              <a:t>‹#›</a:t>
            </a:fld>
            <a:endParaRPr lang="en-US"/>
          </a:p>
        </p:txBody>
      </p:sp>
    </p:spTree>
    <p:extLst>
      <p:ext uri="{BB962C8B-B14F-4D97-AF65-F5344CB8AC3E}">
        <p14:creationId xmlns:p14="http://schemas.microsoft.com/office/powerpoint/2010/main" val="12332185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581701D-B977-CBD0-F5B6-63ACB2FF8AFF}"/>
              </a:ext>
            </a:extLst>
          </p:cNvPr>
          <p:cNvSpPr>
            <a:spLocks noGrp="1"/>
          </p:cNvSpPr>
          <p:nvPr>
            <p:ph type="title" orient="vert"/>
          </p:nvPr>
        </p:nvSpPr>
        <p:spPr>
          <a:xfrm>
            <a:off x="8724899"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9CB2B29E-8ADC-3A8F-1823-118FD66753E8}"/>
              </a:ext>
            </a:extLst>
          </p:cNvPr>
          <p:cNvSpPr>
            <a:spLocks noGrp="1"/>
          </p:cNvSpPr>
          <p:nvPr>
            <p:ph type="body" orient="vert" idx="1"/>
          </p:nvPr>
        </p:nvSpPr>
        <p:spPr>
          <a:xfrm>
            <a:off x="838199"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5B1A365-8526-E5B7-DE50-03DA2375641B}"/>
              </a:ext>
            </a:extLst>
          </p:cNvPr>
          <p:cNvSpPr>
            <a:spLocks noGrp="1"/>
          </p:cNvSpPr>
          <p:nvPr>
            <p:ph type="dt" sz="half" idx="10"/>
          </p:nvPr>
        </p:nvSpPr>
        <p:spPr/>
        <p:txBody>
          <a:bodyPr/>
          <a:lstStyle/>
          <a:p>
            <a:fld id="{D258CCE2-4584-466F-93A2-FB449F89D8CD}" type="datetimeFigureOut">
              <a:rPr lang="en-US" smtClean="0"/>
              <a:t>3/26/2025</a:t>
            </a:fld>
            <a:endParaRPr lang="en-US"/>
          </a:p>
        </p:txBody>
      </p:sp>
      <p:sp>
        <p:nvSpPr>
          <p:cNvPr id="5" name="Footer Placeholder 4">
            <a:extLst>
              <a:ext uri="{FF2B5EF4-FFF2-40B4-BE49-F238E27FC236}">
                <a16:creationId xmlns:a16="http://schemas.microsoft.com/office/drawing/2014/main" id="{7C9D248C-40A2-4F1A-DE4B-FAC4FC4D982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0E177F6-1EBC-AA17-2627-A74E7532D1A3}"/>
              </a:ext>
            </a:extLst>
          </p:cNvPr>
          <p:cNvSpPr>
            <a:spLocks noGrp="1"/>
          </p:cNvSpPr>
          <p:nvPr>
            <p:ph type="sldNum" sz="quarter" idx="12"/>
          </p:nvPr>
        </p:nvSpPr>
        <p:spPr/>
        <p:txBody>
          <a:bodyPr/>
          <a:lstStyle/>
          <a:p>
            <a:fld id="{BCF6B126-EDB9-4EE3-AA62-ECF6891E61E1}" type="slidenum">
              <a:rPr lang="en-US" smtClean="0"/>
              <a:t>‹#›</a:t>
            </a:fld>
            <a:endParaRPr lang="en-US"/>
          </a:p>
        </p:txBody>
      </p:sp>
    </p:spTree>
    <p:extLst>
      <p:ext uri="{BB962C8B-B14F-4D97-AF65-F5344CB8AC3E}">
        <p14:creationId xmlns:p14="http://schemas.microsoft.com/office/powerpoint/2010/main" val="3658766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B5CD18-2186-E396-4D2E-424B3F8EC51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CAB8972-A1FB-CB00-537B-C0D0A6FC3C3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2A23AA8-CE56-D4BD-14C8-FC18352124AA}"/>
              </a:ext>
            </a:extLst>
          </p:cNvPr>
          <p:cNvSpPr>
            <a:spLocks noGrp="1"/>
          </p:cNvSpPr>
          <p:nvPr>
            <p:ph type="dt" sz="half" idx="10"/>
          </p:nvPr>
        </p:nvSpPr>
        <p:spPr/>
        <p:txBody>
          <a:bodyPr/>
          <a:lstStyle/>
          <a:p>
            <a:fld id="{D258CCE2-4584-466F-93A2-FB449F89D8CD}" type="datetimeFigureOut">
              <a:rPr lang="en-US" smtClean="0"/>
              <a:t>3/26/2025</a:t>
            </a:fld>
            <a:endParaRPr lang="en-US"/>
          </a:p>
        </p:txBody>
      </p:sp>
      <p:sp>
        <p:nvSpPr>
          <p:cNvPr id="5" name="Footer Placeholder 4">
            <a:extLst>
              <a:ext uri="{FF2B5EF4-FFF2-40B4-BE49-F238E27FC236}">
                <a16:creationId xmlns:a16="http://schemas.microsoft.com/office/drawing/2014/main" id="{15DF223A-A44D-6D3B-C91B-69C3788B704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07B340F-E3FE-EF88-D934-44678EC9F87E}"/>
              </a:ext>
            </a:extLst>
          </p:cNvPr>
          <p:cNvSpPr>
            <a:spLocks noGrp="1"/>
          </p:cNvSpPr>
          <p:nvPr>
            <p:ph type="sldNum" sz="quarter" idx="12"/>
          </p:nvPr>
        </p:nvSpPr>
        <p:spPr/>
        <p:txBody>
          <a:bodyPr/>
          <a:lstStyle/>
          <a:p>
            <a:fld id="{BCF6B126-EDB9-4EE3-AA62-ECF6891E61E1}" type="slidenum">
              <a:rPr lang="en-US" smtClean="0"/>
              <a:t>‹#›</a:t>
            </a:fld>
            <a:endParaRPr lang="en-US"/>
          </a:p>
        </p:txBody>
      </p:sp>
    </p:spTree>
    <p:extLst>
      <p:ext uri="{BB962C8B-B14F-4D97-AF65-F5344CB8AC3E}">
        <p14:creationId xmlns:p14="http://schemas.microsoft.com/office/powerpoint/2010/main" val="26536232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B5C8AB-11FB-DB96-E584-67DAD058EDF3}"/>
              </a:ext>
            </a:extLst>
          </p:cNvPr>
          <p:cNvSpPr>
            <a:spLocks noGrp="1"/>
          </p:cNvSpPr>
          <p:nvPr>
            <p:ph type="title"/>
          </p:nvPr>
        </p:nvSpPr>
        <p:spPr>
          <a:xfrm>
            <a:off x="831852"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425F34EA-6F59-8048-84E5-37CDE2A9228B}"/>
              </a:ext>
            </a:extLst>
          </p:cNvPr>
          <p:cNvSpPr>
            <a:spLocks noGrp="1"/>
          </p:cNvSpPr>
          <p:nvPr>
            <p:ph type="body" idx="1"/>
          </p:nvPr>
        </p:nvSpPr>
        <p:spPr>
          <a:xfrm>
            <a:off x="831852" y="4589464"/>
            <a:ext cx="10515600" cy="1500187"/>
          </a:xfrm>
        </p:spPr>
        <p:txBody>
          <a:bodyPr/>
          <a:lstStyle>
            <a:lvl1pPr marL="0" indent="0">
              <a:buNone/>
              <a:defRPr sz="2400">
                <a:solidFill>
                  <a:schemeClr val="tx1">
                    <a:tint val="75000"/>
                  </a:schemeClr>
                </a:solidFill>
              </a:defRPr>
            </a:lvl1pPr>
            <a:lvl2pPr marL="457206" indent="0">
              <a:buNone/>
              <a:defRPr sz="2000">
                <a:solidFill>
                  <a:schemeClr val="tx1">
                    <a:tint val="75000"/>
                  </a:schemeClr>
                </a:solidFill>
              </a:defRPr>
            </a:lvl2pPr>
            <a:lvl3pPr marL="914411" indent="0">
              <a:buNone/>
              <a:defRPr sz="1800">
                <a:solidFill>
                  <a:schemeClr val="tx1">
                    <a:tint val="75000"/>
                  </a:schemeClr>
                </a:solidFill>
              </a:defRPr>
            </a:lvl3pPr>
            <a:lvl4pPr marL="1371617" indent="0">
              <a:buNone/>
              <a:defRPr sz="1600">
                <a:solidFill>
                  <a:schemeClr val="tx1">
                    <a:tint val="75000"/>
                  </a:schemeClr>
                </a:solidFill>
              </a:defRPr>
            </a:lvl4pPr>
            <a:lvl5pPr marL="1828823" indent="0">
              <a:buNone/>
              <a:defRPr sz="1600">
                <a:solidFill>
                  <a:schemeClr val="tx1">
                    <a:tint val="75000"/>
                  </a:schemeClr>
                </a:solidFill>
              </a:defRPr>
            </a:lvl5pPr>
            <a:lvl6pPr marL="2286029" indent="0">
              <a:buNone/>
              <a:defRPr sz="1600">
                <a:solidFill>
                  <a:schemeClr val="tx1">
                    <a:tint val="75000"/>
                  </a:schemeClr>
                </a:solidFill>
              </a:defRPr>
            </a:lvl6pPr>
            <a:lvl7pPr marL="2743234" indent="0">
              <a:buNone/>
              <a:defRPr sz="1600">
                <a:solidFill>
                  <a:schemeClr val="tx1">
                    <a:tint val="75000"/>
                  </a:schemeClr>
                </a:solidFill>
              </a:defRPr>
            </a:lvl7pPr>
            <a:lvl8pPr marL="3200440" indent="0">
              <a:buNone/>
              <a:defRPr sz="1600">
                <a:solidFill>
                  <a:schemeClr val="tx1">
                    <a:tint val="75000"/>
                  </a:schemeClr>
                </a:solidFill>
              </a:defRPr>
            </a:lvl8pPr>
            <a:lvl9pPr marL="3657646"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F45E020-9C1C-8D73-77CD-F86E7F5A3640}"/>
              </a:ext>
            </a:extLst>
          </p:cNvPr>
          <p:cNvSpPr>
            <a:spLocks noGrp="1"/>
          </p:cNvSpPr>
          <p:nvPr>
            <p:ph type="dt" sz="half" idx="10"/>
          </p:nvPr>
        </p:nvSpPr>
        <p:spPr/>
        <p:txBody>
          <a:bodyPr/>
          <a:lstStyle/>
          <a:p>
            <a:fld id="{D258CCE2-4584-466F-93A2-FB449F89D8CD}" type="datetimeFigureOut">
              <a:rPr lang="en-US" smtClean="0"/>
              <a:t>3/26/2025</a:t>
            </a:fld>
            <a:endParaRPr lang="en-US"/>
          </a:p>
        </p:txBody>
      </p:sp>
      <p:sp>
        <p:nvSpPr>
          <p:cNvPr id="5" name="Footer Placeholder 4">
            <a:extLst>
              <a:ext uri="{FF2B5EF4-FFF2-40B4-BE49-F238E27FC236}">
                <a16:creationId xmlns:a16="http://schemas.microsoft.com/office/drawing/2014/main" id="{F04274D1-376E-BD2C-36E8-F8A0F2F053C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321AA32-3DCE-8B07-2D20-6810B9EB74EB}"/>
              </a:ext>
            </a:extLst>
          </p:cNvPr>
          <p:cNvSpPr>
            <a:spLocks noGrp="1"/>
          </p:cNvSpPr>
          <p:nvPr>
            <p:ph type="sldNum" sz="quarter" idx="12"/>
          </p:nvPr>
        </p:nvSpPr>
        <p:spPr/>
        <p:txBody>
          <a:bodyPr/>
          <a:lstStyle/>
          <a:p>
            <a:fld id="{BCF6B126-EDB9-4EE3-AA62-ECF6891E61E1}" type="slidenum">
              <a:rPr lang="en-US" smtClean="0"/>
              <a:t>‹#›</a:t>
            </a:fld>
            <a:endParaRPr lang="en-US"/>
          </a:p>
        </p:txBody>
      </p:sp>
    </p:spTree>
    <p:extLst>
      <p:ext uri="{BB962C8B-B14F-4D97-AF65-F5344CB8AC3E}">
        <p14:creationId xmlns:p14="http://schemas.microsoft.com/office/powerpoint/2010/main" val="7806157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872C63-AB02-5D94-B80B-C4E0401D921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EE9EBCB-9C7C-D340-A66D-AD722DD272E4}"/>
              </a:ext>
            </a:extLst>
          </p:cNvPr>
          <p:cNvSpPr>
            <a:spLocks noGrp="1"/>
          </p:cNvSpPr>
          <p:nvPr>
            <p:ph sz="half" idx="1"/>
          </p:nvPr>
        </p:nvSpPr>
        <p:spPr>
          <a:xfrm>
            <a:off x="838201"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F3774DD1-4A16-23B0-C9D2-8D2066E0A15F}"/>
              </a:ext>
            </a:extLst>
          </p:cNvPr>
          <p:cNvSpPr>
            <a:spLocks noGrp="1"/>
          </p:cNvSpPr>
          <p:nvPr>
            <p:ph sz="half" idx="2"/>
          </p:nvPr>
        </p:nvSpPr>
        <p:spPr>
          <a:xfrm>
            <a:off x="6172201"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CEBF77E-E8D7-F92B-D236-316315EC83FD}"/>
              </a:ext>
            </a:extLst>
          </p:cNvPr>
          <p:cNvSpPr>
            <a:spLocks noGrp="1"/>
          </p:cNvSpPr>
          <p:nvPr>
            <p:ph type="dt" sz="half" idx="10"/>
          </p:nvPr>
        </p:nvSpPr>
        <p:spPr/>
        <p:txBody>
          <a:bodyPr/>
          <a:lstStyle/>
          <a:p>
            <a:fld id="{D258CCE2-4584-466F-93A2-FB449F89D8CD}" type="datetimeFigureOut">
              <a:rPr lang="en-US" smtClean="0"/>
              <a:t>3/26/2025</a:t>
            </a:fld>
            <a:endParaRPr lang="en-US"/>
          </a:p>
        </p:txBody>
      </p:sp>
      <p:sp>
        <p:nvSpPr>
          <p:cNvPr id="6" name="Footer Placeholder 5">
            <a:extLst>
              <a:ext uri="{FF2B5EF4-FFF2-40B4-BE49-F238E27FC236}">
                <a16:creationId xmlns:a16="http://schemas.microsoft.com/office/drawing/2014/main" id="{BBA0B02E-0ADE-0493-5B2E-FF3ABF1CA24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97CAD4C-806D-7341-11FE-7DB5F4796D9D}"/>
              </a:ext>
            </a:extLst>
          </p:cNvPr>
          <p:cNvSpPr>
            <a:spLocks noGrp="1"/>
          </p:cNvSpPr>
          <p:nvPr>
            <p:ph type="sldNum" sz="quarter" idx="12"/>
          </p:nvPr>
        </p:nvSpPr>
        <p:spPr/>
        <p:txBody>
          <a:bodyPr/>
          <a:lstStyle/>
          <a:p>
            <a:fld id="{BCF6B126-EDB9-4EE3-AA62-ECF6891E61E1}" type="slidenum">
              <a:rPr lang="en-US" smtClean="0"/>
              <a:t>‹#›</a:t>
            </a:fld>
            <a:endParaRPr lang="en-US"/>
          </a:p>
        </p:txBody>
      </p:sp>
    </p:spTree>
    <p:extLst>
      <p:ext uri="{BB962C8B-B14F-4D97-AF65-F5344CB8AC3E}">
        <p14:creationId xmlns:p14="http://schemas.microsoft.com/office/powerpoint/2010/main" val="6623353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070458-FB78-3E6D-7AEC-C0A5101A549F}"/>
              </a:ext>
            </a:extLst>
          </p:cNvPr>
          <p:cNvSpPr>
            <a:spLocks noGrp="1"/>
          </p:cNvSpPr>
          <p:nvPr>
            <p:ph type="title"/>
          </p:nvPr>
        </p:nvSpPr>
        <p:spPr>
          <a:xfrm>
            <a:off x="839789"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FA57C069-1503-A4B0-BEC3-82A270D9A085}"/>
              </a:ext>
            </a:extLst>
          </p:cNvPr>
          <p:cNvSpPr>
            <a:spLocks noGrp="1"/>
          </p:cNvSpPr>
          <p:nvPr>
            <p:ph type="body" idx="1"/>
          </p:nvPr>
        </p:nvSpPr>
        <p:spPr>
          <a:xfrm>
            <a:off x="839789" y="1681163"/>
            <a:ext cx="5157787" cy="823912"/>
          </a:xfrm>
        </p:spPr>
        <p:txBody>
          <a:bodyPr anchor="b"/>
          <a:lstStyle>
            <a:lvl1pPr marL="0" indent="0">
              <a:buNone/>
              <a:defRPr sz="2400" b="1"/>
            </a:lvl1pPr>
            <a:lvl2pPr marL="457206" indent="0">
              <a:buNone/>
              <a:defRPr sz="2000" b="1"/>
            </a:lvl2pPr>
            <a:lvl3pPr marL="914411" indent="0">
              <a:buNone/>
              <a:defRPr sz="1800" b="1"/>
            </a:lvl3pPr>
            <a:lvl4pPr marL="1371617" indent="0">
              <a:buNone/>
              <a:defRPr sz="1600" b="1"/>
            </a:lvl4pPr>
            <a:lvl5pPr marL="1828823" indent="0">
              <a:buNone/>
              <a:defRPr sz="1600" b="1"/>
            </a:lvl5pPr>
            <a:lvl6pPr marL="2286029" indent="0">
              <a:buNone/>
              <a:defRPr sz="1600" b="1"/>
            </a:lvl6pPr>
            <a:lvl7pPr marL="2743234" indent="0">
              <a:buNone/>
              <a:defRPr sz="1600" b="1"/>
            </a:lvl7pPr>
            <a:lvl8pPr marL="3200440" indent="0">
              <a:buNone/>
              <a:defRPr sz="1600" b="1"/>
            </a:lvl8pPr>
            <a:lvl9pPr marL="3657646"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0D11437-19DE-C229-5B79-AFE277426B24}"/>
              </a:ext>
            </a:extLst>
          </p:cNvPr>
          <p:cNvSpPr>
            <a:spLocks noGrp="1"/>
          </p:cNvSpPr>
          <p:nvPr>
            <p:ph sz="half" idx="2"/>
          </p:nvPr>
        </p:nvSpPr>
        <p:spPr>
          <a:xfrm>
            <a:off x="839789" y="2505076"/>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2B254554-3A67-81A8-46CE-7C7A5E90FDEF}"/>
              </a:ext>
            </a:extLst>
          </p:cNvPr>
          <p:cNvSpPr>
            <a:spLocks noGrp="1"/>
          </p:cNvSpPr>
          <p:nvPr>
            <p:ph type="body" sz="quarter" idx="3"/>
          </p:nvPr>
        </p:nvSpPr>
        <p:spPr>
          <a:xfrm>
            <a:off x="6172202" y="1681163"/>
            <a:ext cx="5183188" cy="823912"/>
          </a:xfrm>
        </p:spPr>
        <p:txBody>
          <a:bodyPr anchor="b"/>
          <a:lstStyle>
            <a:lvl1pPr marL="0" indent="0">
              <a:buNone/>
              <a:defRPr sz="2400" b="1"/>
            </a:lvl1pPr>
            <a:lvl2pPr marL="457206" indent="0">
              <a:buNone/>
              <a:defRPr sz="2000" b="1"/>
            </a:lvl2pPr>
            <a:lvl3pPr marL="914411" indent="0">
              <a:buNone/>
              <a:defRPr sz="1800" b="1"/>
            </a:lvl3pPr>
            <a:lvl4pPr marL="1371617" indent="0">
              <a:buNone/>
              <a:defRPr sz="1600" b="1"/>
            </a:lvl4pPr>
            <a:lvl5pPr marL="1828823" indent="0">
              <a:buNone/>
              <a:defRPr sz="1600" b="1"/>
            </a:lvl5pPr>
            <a:lvl6pPr marL="2286029" indent="0">
              <a:buNone/>
              <a:defRPr sz="1600" b="1"/>
            </a:lvl6pPr>
            <a:lvl7pPr marL="2743234" indent="0">
              <a:buNone/>
              <a:defRPr sz="1600" b="1"/>
            </a:lvl7pPr>
            <a:lvl8pPr marL="3200440" indent="0">
              <a:buNone/>
              <a:defRPr sz="1600" b="1"/>
            </a:lvl8pPr>
            <a:lvl9pPr marL="3657646"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42C7ECA-77E7-FF57-69FB-A6FE6999DAC2}"/>
              </a:ext>
            </a:extLst>
          </p:cNvPr>
          <p:cNvSpPr>
            <a:spLocks noGrp="1"/>
          </p:cNvSpPr>
          <p:nvPr>
            <p:ph sz="quarter" idx="4"/>
          </p:nvPr>
        </p:nvSpPr>
        <p:spPr>
          <a:xfrm>
            <a:off x="6172202" y="2505076"/>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4B5090BE-CEF2-923D-9562-A84762C24082}"/>
              </a:ext>
            </a:extLst>
          </p:cNvPr>
          <p:cNvSpPr>
            <a:spLocks noGrp="1"/>
          </p:cNvSpPr>
          <p:nvPr>
            <p:ph type="dt" sz="half" idx="10"/>
          </p:nvPr>
        </p:nvSpPr>
        <p:spPr/>
        <p:txBody>
          <a:bodyPr/>
          <a:lstStyle/>
          <a:p>
            <a:fld id="{D258CCE2-4584-466F-93A2-FB449F89D8CD}" type="datetimeFigureOut">
              <a:rPr lang="en-US" smtClean="0"/>
              <a:t>3/26/2025</a:t>
            </a:fld>
            <a:endParaRPr lang="en-US"/>
          </a:p>
        </p:txBody>
      </p:sp>
      <p:sp>
        <p:nvSpPr>
          <p:cNvPr id="8" name="Footer Placeholder 7">
            <a:extLst>
              <a:ext uri="{FF2B5EF4-FFF2-40B4-BE49-F238E27FC236}">
                <a16:creationId xmlns:a16="http://schemas.microsoft.com/office/drawing/2014/main" id="{36DBAF6A-A0B6-5F50-CB47-110AA831F3EF}"/>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EF7471EC-F913-21AD-5589-B9D6D5CF45BA}"/>
              </a:ext>
            </a:extLst>
          </p:cNvPr>
          <p:cNvSpPr>
            <a:spLocks noGrp="1"/>
          </p:cNvSpPr>
          <p:nvPr>
            <p:ph type="sldNum" sz="quarter" idx="12"/>
          </p:nvPr>
        </p:nvSpPr>
        <p:spPr/>
        <p:txBody>
          <a:bodyPr/>
          <a:lstStyle/>
          <a:p>
            <a:fld id="{BCF6B126-EDB9-4EE3-AA62-ECF6891E61E1}" type="slidenum">
              <a:rPr lang="en-US" smtClean="0"/>
              <a:t>‹#›</a:t>
            </a:fld>
            <a:endParaRPr lang="en-US"/>
          </a:p>
        </p:txBody>
      </p:sp>
    </p:spTree>
    <p:extLst>
      <p:ext uri="{BB962C8B-B14F-4D97-AF65-F5344CB8AC3E}">
        <p14:creationId xmlns:p14="http://schemas.microsoft.com/office/powerpoint/2010/main" val="27747343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D1F583-FFA3-DC23-B377-248675E469C5}"/>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BA56480C-0E91-1865-1DF8-59E0ABC992A4}"/>
              </a:ext>
            </a:extLst>
          </p:cNvPr>
          <p:cNvSpPr>
            <a:spLocks noGrp="1"/>
          </p:cNvSpPr>
          <p:nvPr>
            <p:ph type="dt" sz="half" idx="10"/>
          </p:nvPr>
        </p:nvSpPr>
        <p:spPr/>
        <p:txBody>
          <a:bodyPr/>
          <a:lstStyle/>
          <a:p>
            <a:fld id="{D258CCE2-4584-466F-93A2-FB449F89D8CD}" type="datetimeFigureOut">
              <a:rPr lang="en-US" smtClean="0"/>
              <a:t>3/26/2025</a:t>
            </a:fld>
            <a:endParaRPr lang="en-US"/>
          </a:p>
        </p:txBody>
      </p:sp>
      <p:sp>
        <p:nvSpPr>
          <p:cNvPr id="4" name="Footer Placeholder 3">
            <a:extLst>
              <a:ext uri="{FF2B5EF4-FFF2-40B4-BE49-F238E27FC236}">
                <a16:creationId xmlns:a16="http://schemas.microsoft.com/office/drawing/2014/main" id="{5A5C90A3-32AC-2A7C-A4B0-2A2137100AF2}"/>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384A7D84-B23A-000C-8DAF-58042A99056B}"/>
              </a:ext>
            </a:extLst>
          </p:cNvPr>
          <p:cNvSpPr>
            <a:spLocks noGrp="1"/>
          </p:cNvSpPr>
          <p:nvPr>
            <p:ph type="sldNum" sz="quarter" idx="12"/>
          </p:nvPr>
        </p:nvSpPr>
        <p:spPr/>
        <p:txBody>
          <a:bodyPr/>
          <a:lstStyle/>
          <a:p>
            <a:fld id="{BCF6B126-EDB9-4EE3-AA62-ECF6891E61E1}" type="slidenum">
              <a:rPr lang="en-US" smtClean="0"/>
              <a:t>‹#›</a:t>
            </a:fld>
            <a:endParaRPr lang="en-US"/>
          </a:p>
        </p:txBody>
      </p:sp>
    </p:spTree>
    <p:extLst>
      <p:ext uri="{BB962C8B-B14F-4D97-AF65-F5344CB8AC3E}">
        <p14:creationId xmlns:p14="http://schemas.microsoft.com/office/powerpoint/2010/main" val="41226470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98E3130-9768-E2AD-A750-F0F9598A809B}"/>
              </a:ext>
            </a:extLst>
          </p:cNvPr>
          <p:cNvSpPr>
            <a:spLocks noGrp="1"/>
          </p:cNvSpPr>
          <p:nvPr>
            <p:ph type="dt" sz="half" idx="10"/>
          </p:nvPr>
        </p:nvSpPr>
        <p:spPr/>
        <p:txBody>
          <a:bodyPr/>
          <a:lstStyle/>
          <a:p>
            <a:fld id="{D258CCE2-4584-466F-93A2-FB449F89D8CD}" type="datetimeFigureOut">
              <a:rPr lang="en-US" smtClean="0"/>
              <a:t>3/26/2025</a:t>
            </a:fld>
            <a:endParaRPr lang="en-US"/>
          </a:p>
        </p:txBody>
      </p:sp>
      <p:sp>
        <p:nvSpPr>
          <p:cNvPr id="3" name="Footer Placeholder 2">
            <a:extLst>
              <a:ext uri="{FF2B5EF4-FFF2-40B4-BE49-F238E27FC236}">
                <a16:creationId xmlns:a16="http://schemas.microsoft.com/office/drawing/2014/main" id="{E9BDD407-C1F2-C0FC-980A-C626B95B81BE}"/>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850965FF-9F26-49BF-FC8A-1898E6A7BB86}"/>
              </a:ext>
            </a:extLst>
          </p:cNvPr>
          <p:cNvSpPr>
            <a:spLocks noGrp="1"/>
          </p:cNvSpPr>
          <p:nvPr>
            <p:ph type="sldNum" sz="quarter" idx="12"/>
          </p:nvPr>
        </p:nvSpPr>
        <p:spPr/>
        <p:txBody>
          <a:bodyPr/>
          <a:lstStyle/>
          <a:p>
            <a:fld id="{BCF6B126-EDB9-4EE3-AA62-ECF6891E61E1}" type="slidenum">
              <a:rPr lang="en-US" smtClean="0"/>
              <a:t>‹#›</a:t>
            </a:fld>
            <a:endParaRPr lang="en-US"/>
          </a:p>
        </p:txBody>
      </p:sp>
    </p:spTree>
    <p:extLst>
      <p:ext uri="{BB962C8B-B14F-4D97-AF65-F5344CB8AC3E}">
        <p14:creationId xmlns:p14="http://schemas.microsoft.com/office/powerpoint/2010/main" val="29366635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590066-D7DD-AAD7-2CB1-3FEFFDC95B7C}"/>
              </a:ext>
            </a:extLst>
          </p:cNvPr>
          <p:cNvSpPr>
            <a:spLocks noGrp="1"/>
          </p:cNvSpPr>
          <p:nvPr>
            <p:ph type="title"/>
          </p:nvPr>
        </p:nvSpPr>
        <p:spPr>
          <a:xfrm>
            <a:off x="839790" y="457200"/>
            <a:ext cx="3932236"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1EB2D690-09F9-CF0F-AACB-9ADBA5CCA2B9}"/>
              </a:ext>
            </a:extLst>
          </p:cNvPr>
          <p:cNvSpPr>
            <a:spLocks noGrp="1"/>
          </p:cNvSpPr>
          <p:nvPr>
            <p:ph idx="1"/>
          </p:nvPr>
        </p:nvSpPr>
        <p:spPr>
          <a:xfrm>
            <a:off x="5183188" y="987425"/>
            <a:ext cx="6172201"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5586C9B5-0DFB-7206-1744-5D73C552D712}"/>
              </a:ext>
            </a:extLst>
          </p:cNvPr>
          <p:cNvSpPr>
            <a:spLocks noGrp="1"/>
          </p:cNvSpPr>
          <p:nvPr>
            <p:ph type="body" sz="half" idx="2"/>
          </p:nvPr>
        </p:nvSpPr>
        <p:spPr>
          <a:xfrm>
            <a:off x="839790" y="2057400"/>
            <a:ext cx="3932236" cy="3811588"/>
          </a:xfrm>
        </p:spPr>
        <p:txBody>
          <a:bodyPr/>
          <a:lstStyle>
            <a:lvl1pPr marL="0" indent="0">
              <a:buNone/>
              <a:defRPr sz="1600"/>
            </a:lvl1pPr>
            <a:lvl2pPr marL="457206" indent="0">
              <a:buNone/>
              <a:defRPr sz="1400"/>
            </a:lvl2pPr>
            <a:lvl3pPr marL="914411" indent="0">
              <a:buNone/>
              <a:defRPr sz="1200"/>
            </a:lvl3pPr>
            <a:lvl4pPr marL="1371617" indent="0">
              <a:buNone/>
              <a:defRPr sz="1000"/>
            </a:lvl4pPr>
            <a:lvl5pPr marL="1828823" indent="0">
              <a:buNone/>
              <a:defRPr sz="1000"/>
            </a:lvl5pPr>
            <a:lvl6pPr marL="2286029" indent="0">
              <a:buNone/>
              <a:defRPr sz="1000"/>
            </a:lvl6pPr>
            <a:lvl7pPr marL="2743234" indent="0">
              <a:buNone/>
              <a:defRPr sz="1000"/>
            </a:lvl7pPr>
            <a:lvl8pPr marL="3200440" indent="0">
              <a:buNone/>
              <a:defRPr sz="1000"/>
            </a:lvl8pPr>
            <a:lvl9pPr marL="3657646"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662F749-8593-AEC7-4DE4-F3EDA442CEF9}"/>
              </a:ext>
            </a:extLst>
          </p:cNvPr>
          <p:cNvSpPr>
            <a:spLocks noGrp="1"/>
          </p:cNvSpPr>
          <p:nvPr>
            <p:ph type="dt" sz="half" idx="10"/>
          </p:nvPr>
        </p:nvSpPr>
        <p:spPr/>
        <p:txBody>
          <a:bodyPr/>
          <a:lstStyle/>
          <a:p>
            <a:fld id="{D258CCE2-4584-466F-93A2-FB449F89D8CD}" type="datetimeFigureOut">
              <a:rPr lang="en-US" smtClean="0"/>
              <a:t>3/26/2025</a:t>
            </a:fld>
            <a:endParaRPr lang="en-US"/>
          </a:p>
        </p:txBody>
      </p:sp>
      <p:sp>
        <p:nvSpPr>
          <p:cNvPr id="6" name="Footer Placeholder 5">
            <a:extLst>
              <a:ext uri="{FF2B5EF4-FFF2-40B4-BE49-F238E27FC236}">
                <a16:creationId xmlns:a16="http://schemas.microsoft.com/office/drawing/2014/main" id="{9E9046AC-623C-3798-9EF2-9365917BBE7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FE2089D-086E-59D2-C87D-2B66C5305AAD}"/>
              </a:ext>
            </a:extLst>
          </p:cNvPr>
          <p:cNvSpPr>
            <a:spLocks noGrp="1"/>
          </p:cNvSpPr>
          <p:nvPr>
            <p:ph type="sldNum" sz="quarter" idx="12"/>
          </p:nvPr>
        </p:nvSpPr>
        <p:spPr/>
        <p:txBody>
          <a:bodyPr/>
          <a:lstStyle/>
          <a:p>
            <a:fld id="{BCF6B126-EDB9-4EE3-AA62-ECF6891E61E1}" type="slidenum">
              <a:rPr lang="en-US" smtClean="0"/>
              <a:t>‹#›</a:t>
            </a:fld>
            <a:endParaRPr lang="en-US"/>
          </a:p>
        </p:txBody>
      </p:sp>
    </p:spTree>
    <p:extLst>
      <p:ext uri="{BB962C8B-B14F-4D97-AF65-F5344CB8AC3E}">
        <p14:creationId xmlns:p14="http://schemas.microsoft.com/office/powerpoint/2010/main" val="30000179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1DA654-68E2-EC5B-53E7-3419FC7DE161}"/>
              </a:ext>
            </a:extLst>
          </p:cNvPr>
          <p:cNvSpPr>
            <a:spLocks noGrp="1"/>
          </p:cNvSpPr>
          <p:nvPr>
            <p:ph type="title"/>
          </p:nvPr>
        </p:nvSpPr>
        <p:spPr>
          <a:xfrm>
            <a:off x="839790" y="457200"/>
            <a:ext cx="3932236"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BCBBEE3-CB69-019C-1621-AA794244FEF4}"/>
              </a:ext>
            </a:extLst>
          </p:cNvPr>
          <p:cNvSpPr>
            <a:spLocks noGrp="1"/>
          </p:cNvSpPr>
          <p:nvPr>
            <p:ph type="pic" idx="1"/>
          </p:nvPr>
        </p:nvSpPr>
        <p:spPr>
          <a:xfrm>
            <a:off x="5183188" y="987425"/>
            <a:ext cx="6172201" cy="4873625"/>
          </a:xfrm>
        </p:spPr>
        <p:txBody>
          <a:bodyPr/>
          <a:lstStyle>
            <a:lvl1pPr marL="0" indent="0">
              <a:buNone/>
              <a:defRPr sz="3200"/>
            </a:lvl1pPr>
            <a:lvl2pPr marL="457206" indent="0">
              <a:buNone/>
              <a:defRPr sz="2800"/>
            </a:lvl2pPr>
            <a:lvl3pPr marL="914411" indent="0">
              <a:buNone/>
              <a:defRPr sz="2400"/>
            </a:lvl3pPr>
            <a:lvl4pPr marL="1371617" indent="0">
              <a:buNone/>
              <a:defRPr sz="2000"/>
            </a:lvl4pPr>
            <a:lvl5pPr marL="1828823" indent="0">
              <a:buNone/>
              <a:defRPr sz="2000"/>
            </a:lvl5pPr>
            <a:lvl6pPr marL="2286029" indent="0">
              <a:buNone/>
              <a:defRPr sz="2000"/>
            </a:lvl6pPr>
            <a:lvl7pPr marL="2743234" indent="0">
              <a:buNone/>
              <a:defRPr sz="2000"/>
            </a:lvl7pPr>
            <a:lvl8pPr marL="3200440" indent="0">
              <a:buNone/>
              <a:defRPr sz="2000"/>
            </a:lvl8pPr>
            <a:lvl9pPr marL="3657646" indent="0">
              <a:buNone/>
              <a:defRPr sz="2000"/>
            </a:lvl9pPr>
          </a:lstStyle>
          <a:p>
            <a:endParaRPr lang="en-US"/>
          </a:p>
        </p:txBody>
      </p:sp>
      <p:sp>
        <p:nvSpPr>
          <p:cNvPr id="4" name="Text Placeholder 3">
            <a:extLst>
              <a:ext uri="{FF2B5EF4-FFF2-40B4-BE49-F238E27FC236}">
                <a16:creationId xmlns:a16="http://schemas.microsoft.com/office/drawing/2014/main" id="{3D0FECFB-9735-E564-4796-805F0245546E}"/>
              </a:ext>
            </a:extLst>
          </p:cNvPr>
          <p:cNvSpPr>
            <a:spLocks noGrp="1"/>
          </p:cNvSpPr>
          <p:nvPr>
            <p:ph type="body" sz="half" idx="2"/>
          </p:nvPr>
        </p:nvSpPr>
        <p:spPr>
          <a:xfrm>
            <a:off x="839790" y="2057400"/>
            <a:ext cx="3932236" cy="3811588"/>
          </a:xfrm>
        </p:spPr>
        <p:txBody>
          <a:bodyPr/>
          <a:lstStyle>
            <a:lvl1pPr marL="0" indent="0">
              <a:buNone/>
              <a:defRPr sz="1600"/>
            </a:lvl1pPr>
            <a:lvl2pPr marL="457206" indent="0">
              <a:buNone/>
              <a:defRPr sz="1400"/>
            </a:lvl2pPr>
            <a:lvl3pPr marL="914411" indent="0">
              <a:buNone/>
              <a:defRPr sz="1200"/>
            </a:lvl3pPr>
            <a:lvl4pPr marL="1371617" indent="0">
              <a:buNone/>
              <a:defRPr sz="1000"/>
            </a:lvl4pPr>
            <a:lvl5pPr marL="1828823" indent="0">
              <a:buNone/>
              <a:defRPr sz="1000"/>
            </a:lvl5pPr>
            <a:lvl6pPr marL="2286029" indent="0">
              <a:buNone/>
              <a:defRPr sz="1000"/>
            </a:lvl6pPr>
            <a:lvl7pPr marL="2743234" indent="0">
              <a:buNone/>
              <a:defRPr sz="1000"/>
            </a:lvl7pPr>
            <a:lvl8pPr marL="3200440" indent="0">
              <a:buNone/>
              <a:defRPr sz="1000"/>
            </a:lvl8pPr>
            <a:lvl9pPr marL="3657646"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3805C6E-0DDF-E1BA-4405-4F36EF798E1B}"/>
              </a:ext>
            </a:extLst>
          </p:cNvPr>
          <p:cNvSpPr>
            <a:spLocks noGrp="1"/>
          </p:cNvSpPr>
          <p:nvPr>
            <p:ph type="dt" sz="half" idx="10"/>
          </p:nvPr>
        </p:nvSpPr>
        <p:spPr/>
        <p:txBody>
          <a:bodyPr/>
          <a:lstStyle/>
          <a:p>
            <a:fld id="{D258CCE2-4584-466F-93A2-FB449F89D8CD}" type="datetimeFigureOut">
              <a:rPr lang="en-US" smtClean="0"/>
              <a:t>3/26/2025</a:t>
            </a:fld>
            <a:endParaRPr lang="en-US"/>
          </a:p>
        </p:txBody>
      </p:sp>
      <p:sp>
        <p:nvSpPr>
          <p:cNvPr id="6" name="Footer Placeholder 5">
            <a:extLst>
              <a:ext uri="{FF2B5EF4-FFF2-40B4-BE49-F238E27FC236}">
                <a16:creationId xmlns:a16="http://schemas.microsoft.com/office/drawing/2014/main" id="{5314FC7E-A830-DB9F-F180-4C7E47BBA3F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A8EABF0-8061-9113-2858-F2D5266B4A6B}"/>
              </a:ext>
            </a:extLst>
          </p:cNvPr>
          <p:cNvSpPr>
            <a:spLocks noGrp="1"/>
          </p:cNvSpPr>
          <p:nvPr>
            <p:ph type="sldNum" sz="quarter" idx="12"/>
          </p:nvPr>
        </p:nvSpPr>
        <p:spPr/>
        <p:txBody>
          <a:bodyPr/>
          <a:lstStyle/>
          <a:p>
            <a:fld id="{BCF6B126-EDB9-4EE3-AA62-ECF6891E61E1}" type="slidenum">
              <a:rPr lang="en-US" smtClean="0"/>
              <a:t>‹#›</a:t>
            </a:fld>
            <a:endParaRPr lang="en-US"/>
          </a:p>
        </p:txBody>
      </p:sp>
    </p:spTree>
    <p:extLst>
      <p:ext uri="{BB962C8B-B14F-4D97-AF65-F5344CB8AC3E}">
        <p14:creationId xmlns:p14="http://schemas.microsoft.com/office/powerpoint/2010/main" val="1217171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C8F2195-EE11-9B5A-F1AD-FB9BD20E1311}"/>
              </a:ext>
            </a:extLst>
          </p:cNvPr>
          <p:cNvSpPr>
            <a:spLocks noGrp="1"/>
          </p:cNvSpPr>
          <p:nvPr>
            <p:ph type="title"/>
          </p:nvPr>
        </p:nvSpPr>
        <p:spPr>
          <a:xfrm>
            <a:off x="838202"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EE013894-F556-12C2-19BD-2128B06E17F3}"/>
              </a:ext>
            </a:extLst>
          </p:cNvPr>
          <p:cNvSpPr>
            <a:spLocks noGrp="1"/>
          </p:cNvSpPr>
          <p:nvPr>
            <p:ph type="body" idx="1"/>
          </p:nvPr>
        </p:nvSpPr>
        <p:spPr>
          <a:xfrm>
            <a:off x="838202"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210CE53-E067-A806-7B45-8C0BBC56ED1E}"/>
              </a:ext>
            </a:extLst>
          </p:cNvPr>
          <p:cNvSpPr>
            <a:spLocks noGrp="1"/>
          </p:cNvSpPr>
          <p:nvPr>
            <p:ph type="dt" sz="half" idx="2"/>
          </p:nvPr>
        </p:nvSpPr>
        <p:spPr>
          <a:xfrm>
            <a:off x="838201" y="6356351"/>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258CCE2-4584-466F-93A2-FB449F89D8CD}" type="datetimeFigureOut">
              <a:rPr lang="en-US" smtClean="0"/>
              <a:t>3/26/2025</a:t>
            </a:fld>
            <a:endParaRPr lang="en-US"/>
          </a:p>
        </p:txBody>
      </p:sp>
      <p:sp>
        <p:nvSpPr>
          <p:cNvPr id="5" name="Footer Placeholder 4">
            <a:extLst>
              <a:ext uri="{FF2B5EF4-FFF2-40B4-BE49-F238E27FC236}">
                <a16:creationId xmlns:a16="http://schemas.microsoft.com/office/drawing/2014/main" id="{A52754A6-A622-4A06-C45E-0A3654FAC5D1}"/>
              </a:ext>
            </a:extLst>
          </p:cNvPr>
          <p:cNvSpPr>
            <a:spLocks noGrp="1"/>
          </p:cNvSpPr>
          <p:nvPr>
            <p:ph type="ftr" sz="quarter" idx="3"/>
          </p:nvPr>
        </p:nvSpPr>
        <p:spPr>
          <a:xfrm>
            <a:off x="4038602" y="6356351"/>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BEBF3E40-4858-670E-C032-0686A4D2C095}"/>
              </a:ext>
            </a:extLst>
          </p:cNvPr>
          <p:cNvSpPr>
            <a:spLocks noGrp="1"/>
          </p:cNvSpPr>
          <p:nvPr>
            <p:ph type="sldNum" sz="quarter" idx="4"/>
          </p:nvPr>
        </p:nvSpPr>
        <p:spPr>
          <a:xfrm>
            <a:off x="8610601" y="6356351"/>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CF6B126-EDB9-4EE3-AA62-ECF6891E61E1}" type="slidenum">
              <a:rPr lang="en-US" smtClean="0"/>
              <a:t>‹#›</a:t>
            </a:fld>
            <a:endParaRPr lang="en-US"/>
          </a:p>
        </p:txBody>
      </p:sp>
      <p:sp>
        <p:nvSpPr>
          <p:cNvPr id="7" name="TextBox 6">
            <a:extLst>
              <a:ext uri="{FF2B5EF4-FFF2-40B4-BE49-F238E27FC236}">
                <a16:creationId xmlns:a16="http://schemas.microsoft.com/office/drawing/2014/main" id="{D412044E-3A24-5091-DF95-DA0A3E4608F7}"/>
              </a:ext>
            </a:extLst>
          </p:cNvPr>
          <p:cNvSpPr txBox="1"/>
          <p:nvPr userDrawn="1"/>
        </p:nvSpPr>
        <p:spPr>
          <a:xfrm rot="19517595">
            <a:off x="3501587" y="2039097"/>
            <a:ext cx="5534070" cy="1631216"/>
          </a:xfrm>
          <a:prstGeom prst="rect">
            <a:avLst/>
          </a:prstGeom>
          <a:noFill/>
        </p:spPr>
        <p:txBody>
          <a:bodyPr wrap="square" rtlCol="0">
            <a:spAutoFit/>
          </a:bodyPr>
          <a:lstStyle/>
          <a:p>
            <a:r>
              <a:rPr lang="en-US" sz="10000" dirty="0">
                <a:solidFill>
                  <a:schemeClr val="bg1">
                    <a:lumMod val="65000"/>
                    <a:alpha val="25000"/>
                  </a:schemeClr>
                </a:solidFill>
              </a:rPr>
              <a:t>DRAFT</a:t>
            </a:r>
          </a:p>
        </p:txBody>
      </p:sp>
    </p:spTree>
    <p:extLst>
      <p:ext uri="{BB962C8B-B14F-4D97-AF65-F5344CB8AC3E}">
        <p14:creationId xmlns:p14="http://schemas.microsoft.com/office/powerpoint/2010/main" val="406964978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11"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3" indent="-228603" algn="l" defTabSz="914411"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8" indent="-228603" algn="l" defTabSz="914411"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14" indent="-228603" algn="l" defTabSz="914411"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20" indent="-228603" algn="l" defTabSz="914411"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26" indent="-228603" algn="l" defTabSz="914411"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32" indent="-228603" algn="l" defTabSz="914411"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37" indent="-228603" algn="l" defTabSz="914411"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43" indent="-228603" algn="l" defTabSz="914411"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48" indent="-228603" algn="l" defTabSz="914411"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11" rtl="0" eaLnBrk="1" latinLnBrk="0" hangingPunct="1">
        <a:defRPr sz="1800" kern="1200">
          <a:solidFill>
            <a:schemeClr val="tx1"/>
          </a:solidFill>
          <a:latin typeface="+mn-lt"/>
          <a:ea typeface="+mn-ea"/>
          <a:cs typeface="+mn-cs"/>
        </a:defRPr>
      </a:lvl1pPr>
      <a:lvl2pPr marL="457206" algn="l" defTabSz="914411" rtl="0" eaLnBrk="1" latinLnBrk="0" hangingPunct="1">
        <a:defRPr sz="1800" kern="1200">
          <a:solidFill>
            <a:schemeClr val="tx1"/>
          </a:solidFill>
          <a:latin typeface="+mn-lt"/>
          <a:ea typeface="+mn-ea"/>
          <a:cs typeface="+mn-cs"/>
        </a:defRPr>
      </a:lvl2pPr>
      <a:lvl3pPr marL="914411" algn="l" defTabSz="914411" rtl="0" eaLnBrk="1" latinLnBrk="0" hangingPunct="1">
        <a:defRPr sz="1800" kern="1200">
          <a:solidFill>
            <a:schemeClr val="tx1"/>
          </a:solidFill>
          <a:latin typeface="+mn-lt"/>
          <a:ea typeface="+mn-ea"/>
          <a:cs typeface="+mn-cs"/>
        </a:defRPr>
      </a:lvl3pPr>
      <a:lvl4pPr marL="1371617" algn="l" defTabSz="914411" rtl="0" eaLnBrk="1" latinLnBrk="0" hangingPunct="1">
        <a:defRPr sz="1800" kern="1200">
          <a:solidFill>
            <a:schemeClr val="tx1"/>
          </a:solidFill>
          <a:latin typeface="+mn-lt"/>
          <a:ea typeface="+mn-ea"/>
          <a:cs typeface="+mn-cs"/>
        </a:defRPr>
      </a:lvl4pPr>
      <a:lvl5pPr marL="1828823" algn="l" defTabSz="914411" rtl="0" eaLnBrk="1" latinLnBrk="0" hangingPunct="1">
        <a:defRPr sz="1800" kern="1200">
          <a:solidFill>
            <a:schemeClr val="tx1"/>
          </a:solidFill>
          <a:latin typeface="+mn-lt"/>
          <a:ea typeface="+mn-ea"/>
          <a:cs typeface="+mn-cs"/>
        </a:defRPr>
      </a:lvl5pPr>
      <a:lvl6pPr marL="2286029" algn="l" defTabSz="914411" rtl="0" eaLnBrk="1" latinLnBrk="0" hangingPunct="1">
        <a:defRPr sz="1800" kern="1200">
          <a:solidFill>
            <a:schemeClr val="tx1"/>
          </a:solidFill>
          <a:latin typeface="+mn-lt"/>
          <a:ea typeface="+mn-ea"/>
          <a:cs typeface="+mn-cs"/>
        </a:defRPr>
      </a:lvl6pPr>
      <a:lvl7pPr marL="2743234" algn="l" defTabSz="914411" rtl="0" eaLnBrk="1" latinLnBrk="0" hangingPunct="1">
        <a:defRPr sz="1800" kern="1200">
          <a:solidFill>
            <a:schemeClr val="tx1"/>
          </a:solidFill>
          <a:latin typeface="+mn-lt"/>
          <a:ea typeface="+mn-ea"/>
          <a:cs typeface="+mn-cs"/>
        </a:defRPr>
      </a:lvl7pPr>
      <a:lvl8pPr marL="3200440" algn="l" defTabSz="914411" rtl="0" eaLnBrk="1" latinLnBrk="0" hangingPunct="1">
        <a:defRPr sz="1800" kern="1200">
          <a:solidFill>
            <a:schemeClr val="tx1"/>
          </a:solidFill>
          <a:latin typeface="+mn-lt"/>
          <a:ea typeface="+mn-ea"/>
          <a:cs typeface="+mn-cs"/>
        </a:defRPr>
      </a:lvl8pPr>
      <a:lvl9pPr marL="3657646" algn="l" defTabSz="914411"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s://ndc.services.cdc.gov/case-definitions/measles-2013/"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cxnSp>
        <p:nvCxnSpPr>
          <p:cNvPr id="33" name="Straight Arrow Connector 32">
            <a:extLst>
              <a:ext uri="{FF2B5EF4-FFF2-40B4-BE49-F238E27FC236}">
                <a16:creationId xmlns:a16="http://schemas.microsoft.com/office/drawing/2014/main" id="{8C52E0AD-BE77-4AC2-D6C1-C8CC9435BAC6}"/>
              </a:ext>
            </a:extLst>
          </p:cNvPr>
          <p:cNvCxnSpPr>
            <a:cxnSpLocks/>
          </p:cNvCxnSpPr>
          <p:nvPr/>
        </p:nvCxnSpPr>
        <p:spPr>
          <a:xfrm>
            <a:off x="1913244" y="4005726"/>
            <a:ext cx="5335" cy="856415"/>
          </a:xfrm>
          <a:prstGeom prst="straightConnector1">
            <a:avLst/>
          </a:prstGeom>
          <a:ln w="12700">
            <a:solidFill>
              <a:srgbClr val="000000"/>
            </a:solidFill>
            <a:tailEnd type="triangle"/>
          </a:ln>
        </p:spPr>
        <p:style>
          <a:lnRef idx="1">
            <a:schemeClr val="accent1"/>
          </a:lnRef>
          <a:fillRef idx="0">
            <a:schemeClr val="accent1"/>
          </a:fillRef>
          <a:effectRef idx="0">
            <a:schemeClr val="accent1"/>
          </a:effectRef>
          <a:fontRef idx="minor">
            <a:schemeClr val="tx1"/>
          </a:fontRef>
        </p:style>
      </p:cxnSp>
      <p:cxnSp>
        <p:nvCxnSpPr>
          <p:cNvPr id="65" name="Straight Arrow Connector 64">
            <a:extLst>
              <a:ext uri="{FF2B5EF4-FFF2-40B4-BE49-F238E27FC236}">
                <a16:creationId xmlns:a16="http://schemas.microsoft.com/office/drawing/2014/main" id="{EEBCC519-0967-F45C-9DE7-8D62E6B07B6D}"/>
              </a:ext>
            </a:extLst>
          </p:cNvPr>
          <p:cNvCxnSpPr>
            <a:cxnSpLocks/>
          </p:cNvCxnSpPr>
          <p:nvPr/>
        </p:nvCxnSpPr>
        <p:spPr>
          <a:xfrm>
            <a:off x="7153048" y="3506945"/>
            <a:ext cx="10347" cy="572986"/>
          </a:xfrm>
          <a:prstGeom prst="straightConnector1">
            <a:avLst/>
          </a:prstGeom>
          <a:ln w="12700">
            <a:solidFill>
              <a:srgbClr val="000000"/>
            </a:solidFill>
            <a:tailEnd type="triangle"/>
          </a:ln>
        </p:spPr>
        <p:style>
          <a:lnRef idx="1">
            <a:schemeClr val="accent1"/>
          </a:lnRef>
          <a:fillRef idx="0">
            <a:schemeClr val="accent1"/>
          </a:fillRef>
          <a:effectRef idx="0">
            <a:schemeClr val="accent1"/>
          </a:effectRef>
          <a:fontRef idx="minor">
            <a:schemeClr val="tx1"/>
          </a:fontRef>
        </p:style>
      </p:cxnSp>
      <p:sp>
        <p:nvSpPr>
          <p:cNvPr id="5" name="TextBox 4">
            <a:extLst>
              <a:ext uri="{FF2B5EF4-FFF2-40B4-BE49-F238E27FC236}">
                <a16:creationId xmlns:a16="http://schemas.microsoft.com/office/drawing/2014/main" id="{A14F27BA-B61B-040F-BD86-2FC0CB589364}"/>
              </a:ext>
            </a:extLst>
          </p:cNvPr>
          <p:cNvSpPr txBox="1"/>
          <p:nvPr/>
        </p:nvSpPr>
        <p:spPr>
          <a:xfrm>
            <a:off x="5641009" y="2667948"/>
            <a:ext cx="2873928" cy="830997"/>
          </a:xfrm>
          <a:prstGeom prst="rect">
            <a:avLst/>
          </a:prstGeom>
          <a:noFill/>
          <a:ln>
            <a:solidFill>
              <a:schemeClr val="tx1"/>
            </a:solidFill>
          </a:ln>
        </p:spPr>
        <p:txBody>
          <a:bodyPr wrap="square" rtlCol="0">
            <a:spAutoFit/>
          </a:bodyPr>
          <a:lstStyle/>
          <a:p>
            <a:r>
              <a:rPr lang="en-US" sz="1200" b="1" dirty="0"/>
              <a:t>Measles clinical criteria?</a:t>
            </a:r>
            <a:r>
              <a:rPr lang="en-US" sz="1200" b="1" baseline="30000" dirty="0"/>
              <a:t>4</a:t>
            </a:r>
            <a:r>
              <a:rPr lang="en-US" sz="1200" b="1" dirty="0"/>
              <a:t> </a:t>
            </a:r>
          </a:p>
          <a:p>
            <a:pPr marL="171450" indent="-171450">
              <a:buFont typeface="Wingdings" panose="05000000000000000000" pitchFamily="2" charset="2"/>
              <a:buChar char="q"/>
            </a:pPr>
            <a:r>
              <a:rPr lang="en-US" sz="1200" dirty="0"/>
              <a:t>Fever</a:t>
            </a:r>
            <a:r>
              <a:rPr lang="en-US" sz="1200" baseline="30000" dirty="0"/>
              <a:t>2</a:t>
            </a:r>
            <a:r>
              <a:rPr lang="en-US" sz="1200" dirty="0"/>
              <a:t> and rash</a:t>
            </a:r>
          </a:p>
          <a:p>
            <a:r>
              <a:rPr lang="en-US" sz="1200" dirty="0"/>
              <a:t>     AND</a:t>
            </a:r>
          </a:p>
          <a:p>
            <a:pPr marL="171450" indent="-171450">
              <a:buFont typeface="Wingdings" panose="05000000000000000000" pitchFamily="2" charset="2"/>
              <a:buChar char="q"/>
            </a:pPr>
            <a:r>
              <a:rPr lang="en-US" sz="1200" dirty="0"/>
              <a:t>Cough, runny nose, OR conjunctivitis</a:t>
            </a:r>
          </a:p>
        </p:txBody>
      </p:sp>
      <p:sp>
        <p:nvSpPr>
          <p:cNvPr id="13" name="TextBox 12">
            <a:extLst>
              <a:ext uri="{FF2B5EF4-FFF2-40B4-BE49-F238E27FC236}">
                <a16:creationId xmlns:a16="http://schemas.microsoft.com/office/drawing/2014/main" id="{6BF2FF04-BEA0-4FB9-5CC6-C40C49A80E15}"/>
              </a:ext>
            </a:extLst>
          </p:cNvPr>
          <p:cNvSpPr txBox="1"/>
          <p:nvPr/>
        </p:nvSpPr>
        <p:spPr>
          <a:xfrm>
            <a:off x="171668" y="2805397"/>
            <a:ext cx="3867690" cy="1200329"/>
          </a:xfrm>
          <a:prstGeom prst="rect">
            <a:avLst/>
          </a:prstGeom>
          <a:noFill/>
          <a:ln>
            <a:solidFill>
              <a:schemeClr val="tx1"/>
            </a:solidFill>
          </a:ln>
        </p:spPr>
        <p:txBody>
          <a:bodyPr wrap="square" rtlCol="0">
            <a:spAutoFit/>
          </a:bodyPr>
          <a:lstStyle/>
          <a:p>
            <a:r>
              <a:rPr lang="en-US" sz="1200" b="1" dirty="0"/>
              <a:t>Epidemiologic risk for measles in the 21 days before rash?</a:t>
            </a:r>
          </a:p>
          <a:p>
            <a:r>
              <a:rPr lang="en-US" sz="1200" b="1" dirty="0"/>
              <a:t>ANY of the following:</a:t>
            </a:r>
          </a:p>
          <a:p>
            <a:pPr marL="171450" indent="-171450">
              <a:buFont typeface="Wingdings" panose="05000000000000000000" pitchFamily="2" charset="2"/>
              <a:buChar char="q"/>
            </a:pPr>
            <a:r>
              <a:rPr lang="en-US" sz="1200" dirty="0"/>
              <a:t>International travel in last 21 days </a:t>
            </a:r>
          </a:p>
          <a:p>
            <a:pPr marL="171450" indent="-171450">
              <a:buFont typeface="Wingdings" panose="05000000000000000000" pitchFamily="2" charset="2"/>
              <a:buChar char="q"/>
            </a:pPr>
            <a:r>
              <a:rPr lang="en-US" sz="1200" dirty="0"/>
              <a:t>Domestic travel in last 21 days to an area with known measles transmission</a:t>
            </a:r>
          </a:p>
          <a:p>
            <a:pPr marL="171450" indent="-171450">
              <a:buFont typeface="Wingdings" panose="05000000000000000000" pitchFamily="2" charset="2"/>
              <a:buChar char="q"/>
            </a:pPr>
            <a:r>
              <a:rPr lang="en-US" sz="1200" dirty="0"/>
              <a:t>Known exposure to measles</a:t>
            </a:r>
          </a:p>
        </p:txBody>
      </p:sp>
      <p:sp>
        <p:nvSpPr>
          <p:cNvPr id="25" name="TextBox 24">
            <a:extLst>
              <a:ext uri="{FF2B5EF4-FFF2-40B4-BE49-F238E27FC236}">
                <a16:creationId xmlns:a16="http://schemas.microsoft.com/office/drawing/2014/main" id="{C872DDA7-FC9A-229B-1577-0BC0F4FA43F0}"/>
              </a:ext>
            </a:extLst>
          </p:cNvPr>
          <p:cNvSpPr txBox="1"/>
          <p:nvPr/>
        </p:nvSpPr>
        <p:spPr>
          <a:xfrm>
            <a:off x="1599464" y="4862141"/>
            <a:ext cx="2936349" cy="830997"/>
          </a:xfrm>
          <a:prstGeom prst="rect">
            <a:avLst/>
          </a:prstGeom>
          <a:solidFill>
            <a:schemeClr val="accent2">
              <a:lumMod val="60000"/>
              <a:lumOff val="40000"/>
            </a:schemeClr>
          </a:solidFill>
          <a:ln>
            <a:solidFill>
              <a:schemeClr val="tx1"/>
            </a:solidFill>
          </a:ln>
        </p:spPr>
        <p:txBody>
          <a:bodyPr wrap="square" rtlCol="0">
            <a:spAutoFit/>
          </a:bodyPr>
          <a:lstStyle/>
          <a:p>
            <a:pPr algn="ctr"/>
            <a:r>
              <a:rPr lang="en-US" sz="1200" b="1" dirty="0"/>
              <a:t>Suspect measles. </a:t>
            </a:r>
          </a:p>
          <a:p>
            <a:pPr algn="ctr"/>
            <a:r>
              <a:rPr lang="en-US" sz="1200" b="1" dirty="0"/>
              <a:t>Immediately contact local or state health department to discuss testing options.</a:t>
            </a:r>
            <a:endParaRPr lang="en-US" sz="1200" dirty="0"/>
          </a:p>
          <a:p>
            <a:pPr algn="ctr"/>
            <a:r>
              <a:rPr lang="en-US" sz="1200" b="1" dirty="0"/>
              <a:t> See Testing Recommendations.</a:t>
            </a:r>
          </a:p>
        </p:txBody>
      </p:sp>
      <p:sp>
        <p:nvSpPr>
          <p:cNvPr id="34" name="TextBox 33">
            <a:extLst>
              <a:ext uri="{FF2B5EF4-FFF2-40B4-BE49-F238E27FC236}">
                <a16:creationId xmlns:a16="http://schemas.microsoft.com/office/drawing/2014/main" id="{8A5D7DBE-E984-B53E-65B8-C3AECFFC2534}"/>
              </a:ext>
            </a:extLst>
          </p:cNvPr>
          <p:cNvSpPr txBox="1"/>
          <p:nvPr/>
        </p:nvSpPr>
        <p:spPr>
          <a:xfrm>
            <a:off x="6076936" y="5092490"/>
            <a:ext cx="2182170" cy="646331"/>
          </a:xfrm>
          <a:prstGeom prst="rect">
            <a:avLst/>
          </a:prstGeom>
          <a:noFill/>
          <a:ln>
            <a:solidFill>
              <a:schemeClr val="tx1"/>
            </a:solidFill>
          </a:ln>
        </p:spPr>
        <p:txBody>
          <a:bodyPr wrap="square" rtlCol="0">
            <a:spAutoFit/>
          </a:bodyPr>
          <a:lstStyle/>
          <a:p>
            <a:r>
              <a:rPr lang="en-US" sz="1200" b="1" dirty="0"/>
              <a:t>Prior measles vaccination? </a:t>
            </a:r>
          </a:p>
          <a:p>
            <a:pPr marL="171450" indent="-171450">
              <a:buFont typeface="Wingdings" panose="05000000000000000000" pitchFamily="2" charset="2"/>
              <a:buChar char="q"/>
            </a:pPr>
            <a:r>
              <a:rPr lang="en-US" sz="1200" dirty="0"/>
              <a:t>Age ≤6 years: 1 dose MMR*</a:t>
            </a:r>
          </a:p>
          <a:p>
            <a:pPr marL="171450" indent="-171450">
              <a:buFont typeface="Wingdings" panose="05000000000000000000" pitchFamily="2" charset="2"/>
              <a:buChar char="q"/>
            </a:pPr>
            <a:r>
              <a:rPr lang="en-US" sz="1200" dirty="0"/>
              <a:t>Age &gt;6 years: 2+ doses MMR</a:t>
            </a:r>
          </a:p>
        </p:txBody>
      </p:sp>
      <p:sp>
        <p:nvSpPr>
          <p:cNvPr id="2" name="TextBox 1">
            <a:extLst>
              <a:ext uri="{FF2B5EF4-FFF2-40B4-BE49-F238E27FC236}">
                <a16:creationId xmlns:a16="http://schemas.microsoft.com/office/drawing/2014/main" id="{9399F763-FA55-13ED-7882-47101575F70E}"/>
              </a:ext>
            </a:extLst>
          </p:cNvPr>
          <p:cNvSpPr txBox="1"/>
          <p:nvPr/>
        </p:nvSpPr>
        <p:spPr>
          <a:xfrm>
            <a:off x="6297256" y="4081568"/>
            <a:ext cx="1739772" cy="461665"/>
          </a:xfrm>
          <a:prstGeom prst="rect">
            <a:avLst/>
          </a:prstGeom>
          <a:noFill/>
          <a:ln>
            <a:solidFill>
              <a:schemeClr val="tx1"/>
            </a:solidFill>
          </a:ln>
        </p:spPr>
        <p:txBody>
          <a:bodyPr wrap="square" rtlCol="0">
            <a:spAutoFit/>
          </a:bodyPr>
          <a:lstStyle/>
          <a:p>
            <a:pPr algn="ctr"/>
            <a:r>
              <a:rPr lang="en-US" sz="1200" b="1" dirty="0"/>
              <a:t>Received MMR vaccine in the last 21 days?</a:t>
            </a:r>
          </a:p>
        </p:txBody>
      </p:sp>
      <p:sp>
        <p:nvSpPr>
          <p:cNvPr id="14" name="Oval 13">
            <a:extLst>
              <a:ext uri="{FF2B5EF4-FFF2-40B4-BE49-F238E27FC236}">
                <a16:creationId xmlns:a16="http://schemas.microsoft.com/office/drawing/2014/main" id="{B4E66417-E8B9-7297-0CBF-10800541349F}"/>
              </a:ext>
            </a:extLst>
          </p:cNvPr>
          <p:cNvSpPr/>
          <p:nvPr/>
        </p:nvSpPr>
        <p:spPr>
          <a:xfrm>
            <a:off x="6864029" y="3628298"/>
            <a:ext cx="552163" cy="319228"/>
          </a:xfrm>
          <a:prstGeom prst="ellipse">
            <a:avLst/>
          </a:prstGeom>
          <a:solidFill>
            <a:srgbClr val="F8CBAD"/>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tx1"/>
                </a:solidFill>
              </a:rPr>
              <a:t>Yes</a:t>
            </a:r>
          </a:p>
        </p:txBody>
      </p:sp>
      <p:sp>
        <p:nvSpPr>
          <p:cNvPr id="28" name="TextBox 27">
            <a:extLst>
              <a:ext uri="{FF2B5EF4-FFF2-40B4-BE49-F238E27FC236}">
                <a16:creationId xmlns:a16="http://schemas.microsoft.com/office/drawing/2014/main" id="{BACAF339-99D9-C02A-D10A-5F1BD51DBE97}"/>
              </a:ext>
            </a:extLst>
          </p:cNvPr>
          <p:cNvSpPr txBox="1"/>
          <p:nvPr/>
        </p:nvSpPr>
        <p:spPr>
          <a:xfrm>
            <a:off x="9404742" y="4097312"/>
            <a:ext cx="2129797" cy="461665"/>
          </a:xfrm>
          <a:prstGeom prst="rect">
            <a:avLst/>
          </a:prstGeom>
          <a:solidFill>
            <a:schemeClr val="accent1">
              <a:lumMod val="20000"/>
              <a:lumOff val="80000"/>
            </a:schemeClr>
          </a:solidFill>
          <a:ln>
            <a:solidFill>
              <a:schemeClr val="tx1"/>
            </a:solidFill>
          </a:ln>
        </p:spPr>
        <p:txBody>
          <a:bodyPr wrap="square" rtlCol="0">
            <a:spAutoFit/>
          </a:bodyPr>
          <a:lstStyle/>
          <a:p>
            <a:pPr algn="ctr"/>
            <a:r>
              <a:rPr lang="en-US" sz="1200" b="1" dirty="0"/>
              <a:t>Likely a reaction to MMR vaccination</a:t>
            </a:r>
            <a:r>
              <a:rPr lang="en-US" sz="1200" b="1" baseline="30000" dirty="0"/>
              <a:t>5</a:t>
            </a:r>
            <a:endParaRPr lang="en-US" sz="1200" baseline="30000" dirty="0"/>
          </a:p>
        </p:txBody>
      </p:sp>
      <p:sp>
        <p:nvSpPr>
          <p:cNvPr id="29" name="TextBox 28">
            <a:extLst>
              <a:ext uri="{FF2B5EF4-FFF2-40B4-BE49-F238E27FC236}">
                <a16:creationId xmlns:a16="http://schemas.microsoft.com/office/drawing/2014/main" id="{D5119797-936B-BB5D-64E7-5603660AE388}"/>
              </a:ext>
            </a:extLst>
          </p:cNvPr>
          <p:cNvSpPr txBox="1"/>
          <p:nvPr/>
        </p:nvSpPr>
        <p:spPr>
          <a:xfrm>
            <a:off x="9382207" y="5000640"/>
            <a:ext cx="2659976" cy="1477328"/>
          </a:xfrm>
          <a:prstGeom prst="rect">
            <a:avLst/>
          </a:prstGeom>
          <a:solidFill>
            <a:schemeClr val="accent1">
              <a:lumMod val="20000"/>
              <a:lumOff val="80000"/>
            </a:schemeClr>
          </a:solidFill>
          <a:ln>
            <a:solidFill>
              <a:schemeClr val="tx1"/>
            </a:solidFill>
          </a:ln>
        </p:spPr>
        <p:txBody>
          <a:bodyPr wrap="square" rtlCol="0">
            <a:spAutoFit/>
          </a:bodyPr>
          <a:lstStyle/>
          <a:p>
            <a:pPr algn="ctr"/>
            <a:r>
              <a:rPr lang="en-US" sz="1000" b="1" dirty="0"/>
              <a:t>Measles uncommon among people with age-appropriate vaccination. </a:t>
            </a:r>
            <a:r>
              <a:rPr lang="en-US" sz="1000" b="1"/>
              <a:t>Measles can </a:t>
            </a:r>
            <a:r>
              <a:rPr lang="en-US" sz="1000" b="1" dirty="0"/>
              <a:t>occur among vaccinated people, but generally during intense exposure (e.g., daycare or household exposure).</a:t>
            </a:r>
          </a:p>
          <a:p>
            <a:pPr algn="ctr"/>
            <a:br>
              <a:rPr lang="en-US" sz="1000" b="1" dirty="0"/>
            </a:br>
            <a:r>
              <a:rPr lang="en-US" sz="1000" b="1" dirty="0"/>
              <a:t>If measles suspected based on clinical presentation or severity of illness, contact state or local health department for guidance.</a:t>
            </a:r>
            <a:endParaRPr lang="en-US" sz="1000" dirty="0"/>
          </a:p>
        </p:txBody>
      </p:sp>
      <p:sp>
        <p:nvSpPr>
          <p:cNvPr id="10" name="TextBox 9">
            <a:extLst>
              <a:ext uri="{FF2B5EF4-FFF2-40B4-BE49-F238E27FC236}">
                <a16:creationId xmlns:a16="http://schemas.microsoft.com/office/drawing/2014/main" id="{342A67AD-7C8B-7E58-A152-EA8C1CE5FDAE}"/>
              </a:ext>
            </a:extLst>
          </p:cNvPr>
          <p:cNvSpPr txBox="1"/>
          <p:nvPr/>
        </p:nvSpPr>
        <p:spPr>
          <a:xfrm>
            <a:off x="9446032" y="2772904"/>
            <a:ext cx="2066962" cy="830997"/>
          </a:xfrm>
          <a:prstGeom prst="rect">
            <a:avLst/>
          </a:prstGeom>
          <a:solidFill>
            <a:schemeClr val="accent1">
              <a:lumMod val="20000"/>
              <a:lumOff val="80000"/>
            </a:schemeClr>
          </a:solidFill>
          <a:ln>
            <a:solidFill>
              <a:schemeClr val="tx1"/>
            </a:solidFill>
          </a:ln>
        </p:spPr>
        <p:txBody>
          <a:bodyPr wrap="square" rtlCol="0">
            <a:spAutoFit/>
          </a:bodyPr>
          <a:lstStyle/>
          <a:p>
            <a:pPr algn="ctr"/>
            <a:r>
              <a:rPr lang="en-US" sz="1200" b="1" dirty="0"/>
              <a:t>Measles unlikely.</a:t>
            </a:r>
          </a:p>
          <a:p>
            <a:pPr algn="ctr"/>
            <a:r>
              <a:rPr lang="en-US" sz="1200" b="1" dirty="0"/>
              <a:t>If measles still suspected, contact state or local health department for guidance.</a:t>
            </a:r>
          </a:p>
        </p:txBody>
      </p:sp>
      <p:sp>
        <p:nvSpPr>
          <p:cNvPr id="72" name="TextBox 71">
            <a:extLst>
              <a:ext uri="{FF2B5EF4-FFF2-40B4-BE49-F238E27FC236}">
                <a16:creationId xmlns:a16="http://schemas.microsoft.com/office/drawing/2014/main" id="{20F2BB7C-8A41-76B6-2DBE-D893CB7606B1}"/>
              </a:ext>
            </a:extLst>
          </p:cNvPr>
          <p:cNvSpPr txBox="1"/>
          <p:nvPr/>
        </p:nvSpPr>
        <p:spPr>
          <a:xfrm>
            <a:off x="3123440" y="48130"/>
            <a:ext cx="5842668" cy="830997"/>
          </a:xfrm>
          <a:prstGeom prst="rect">
            <a:avLst/>
          </a:prstGeom>
          <a:noFill/>
          <a:ln>
            <a:noFill/>
          </a:ln>
        </p:spPr>
        <p:txBody>
          <a:bodyPr wrap="square" rtlCol="0">
            <a:spAutoFit/>
          </a:bodyPr>
          <a:lstStyle/>
          <a:p>
            <a:pPr algn="ctr"/>
            <a:r>
              <a:rPr lang="en-US" sz="2400" b="1" dirty="0"/>
              <a:t>Evaluating a patient presenting with rash when there is no local measles transmission</a:t>
            </a:r>
            <a:r>
              <a:rPr lang="en-US" sz="2400" b="1" baseline="30000" dirty="0"/>
              <a:t>1</a:t>
            </a:r>
          </a:p>
        </p:txBody>
      </p:sp>
      <p:sp>
        <p:nvSpPr>
          <p:cNvPr id="7" name="TextBox 6">
            <a:extLst>
              <a:ext uri="{FF2B5EF4-FFF2-40B4-BE49-F238E27FC236}">
                <a16:creationId xmlns:a16="http://schemas.microsoft.com/office/drawing/2014/main" id="{19F00633-39C3-4B4B-9152-48DEC624B2E9}"/>
              </a:ext>
            </a:extLst>
          </p:cNvPr>
          <p:cNvSpPr txBox="1"/>
          <p:nvPr/>
        </p:nvSpPr>
        <p:spPr>
          <a:xfrm>
            <a:off x="699541" y="1384687"/>
            <a:ext cx="2438079" cy="830997"/>
          </a:xfrm>
          <a:prstGeom prst="rect">
            <a:avLst/>
          </a:prstGeom>
          <a:noFill/>
          <a:ln>
            <a:solidFill>
              <a:schemeClr val="tx1"/>
            </a:solidFill>
          </a:ln>
        </p:spPr>
        <p:txBody>
          <a:bodyPr wrap="square" rtlCol="0">
            <a:spAutoFit/>
          </a:bodyPr>
          <a:lstStyle/>
          <a:p>
            <a:r>
              <a:rPr lang="en-US" sz="1200" b="1" dirty="0"/>
              <a:t>Needs ALL 3:</a:t>
            </a:r>
          </a:p>
          <a:p>
            <a:pPr marL="171450" indent="-171450">
              <a:buFont typeface="Wingdings" panose="05000000000000000000" pitchFamily="2" charset="2"/>
              <a:buChar char="q"/>
            </a:pPr>
            <a:r>
              <a:rPr lang="en-US" sz="1200" dirty="0"/>
              <a:t>Fever</a:t>
            </a:r>
            <a:r>
              <a:rPr lang="en-US" sz="1200" baseline="30000" dirty="0"/>
              <a:t>2</a:t>
            </a:r>
            <a:r>
              <a:rPr lang="en-US" sz="1200" dirty="0"/>
              <a:t> </a:t>
            </a:r>
          </a:p>
          <a:p>
            <a:pPr marL="171450" indent="-171450">
              <a:buFont typeface="Wingdings" panose="05000000000000000000" pitchFamily="2" charset="2"/>
              <a:buChar char="q"/>
            </a:pPr>
            <a:r>
              <a:rPr lang="en-US" sz="1200" dirty="0"/>
              <a:t>Generalized, maculopapular rash</a:t>
            </a:r>
          </a:p>
          <a:p>
            <a:pPr marL="171450" indent="-171450">
              <a:buFont typeface="Wingdings" panose="05000000000000000000" pitchFamily="2" charset="2"/>
              <a:buChar char="q"/>
            </a:pPr>
            <a:r>
              <a:rPr lang="en-US" sz="1200" dirty="0"/>
              <a:t>No vesicular lesions / vesicles</a:t>
            </a:r>
            <a:r>
              <a:rPr lang="en-US" sz="1200" baseline="30000" dirty="0"/>
              <a:t>3</a:t>
            </a:r>
          </a:p>
        </p:txBody>
      </p:sp>
      <p:cxnSp>
        <p:nvCxnSpPr>
          <p:cNvPr id="36" name="Straight Arrow Connector 35">
            <a:extLst>
              <a:ext uri="{FF2B5EF4-FFF2-40B4-BE49-F238E27FC236}">
                <a16:creationId xmlns:a16="http://schemas.microsoft.com/office/drawing/2014/main" id="{989BEC69-EC4F-827C-FBEF-DFA2705CEE39}"/>
              </a:ext>
            </a:extLst>
          </p:cNvPr>
          <p:cNvCxnSpPr>
            <a:cxnSpLocks/>
            <a:stCxn id="7" idx="2"/>
          </p:cNvCxnSpPr>
          <p:nvPr/>
        </p:nvCxnSpPr>
        <p:spPr>
          <a:xfrm>
            <a:off x="1918581" y="2215684"/>
            <a:ext cx="0" cy="589713"/>
          </a:xfrm>
          <a:prstGeom prst="straightConnector1">
            <a:avLst/>
          </a:prstGeom>
          <a:ln w="12700">
            <a:solidFill>
              <a:srgbClr val="000000"/>
            </a:solidFill>
            <a:tailEnd type="triangle"/>
          </a:ln>
        </p:spPr>
        <p:style>
          <a:lnRef idx="1">
            <a:schemeClr val="accent1"/>
          </a:lnRef>
          <a:fillRef idx="0">
            <a:schemeClr val="accent1"/>
          </a:fillRef>
          <a:effectRef idx="0">
            <a:schemeClr val="accent1"/>
          </a:effectRef>
          <a:fontRef idx="minor">
            <a:schemeClr val="tx1"/>
          </a:fontRef>
        </p:style>
      </p:cxnSp>
      <p:sp>
        <p:nvSpPr>
          <p:cNvPr id="39" name="Oval 38">
            <a:extLst>
              <a:ext uri="{FF2B5EF4-FFF2-40B4-BE49-F238E27FC236}">
                <a16:creationId xmlns:a16="http://schemas.microsoft.com/office/drawing/2014/main" id="{B446D665-1CC5-B7F3-45BC-4970709D623C}"/>
              </a:ext>
            </a:extLst>
          </p:cNvPr>
          <p:cNvSpPr/>
          <p:nvPr/>
        </p:nvSpPr>
        <p:spPr>
          <a:xfrm>
            <a:off x="1642498" y="2299816"/>
            <a:ext cx="552163" cy="319228"/>
          </a:xfrm>
          <a:prstGeom prst="ellipse">
            <a:avLst/>
          </a:prstGeom>
          <a:solidFill>
            <a:srgbClr val="F8CBAD"/>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tx1"/>
                </a:solidFill>
              </a:rPr>
              <a:t>Yes</a:t>
            </a:r>
          </a:p>
        </p:txBody>
      </p:sp>
      <p:cxnSp>
        <p:nvCxnSpPr>
          <p:cNvPr id="40" name="Straight Arrow Connector 39">
            <a:extLst>
              <a:ext uri="{FF2B5EF4-FFF2-40B4-BE49-F238E27FC236}">
                <a16:creationId xmlns:a16="http://schemas.microsoft.com/office/drawing/2014/main" id="{376734F8-F2F5-0139-BF05-6A4865153B57}"/>
              </a:ext>
            </a:extLst>
          </p:cNvPr>
          <p:cNvCxnSpPr>
            <a:cxnSpLocks/>
          </p:cNvCxnSpPr>
          <p:nvPr/>
        </p:nvCxnSpPr>
        <p:spPr>
          <a:xfrm>
            <a:off x="4032158" y="3245347"/>
            <a:ext cx="1608851" cy="0"/>
          </a:xfrm>
          <a:prstGeom prst="straightConnector1">
            <a:avLst/>
          </a:prstGeom>
          <a:ln w="12700">
            <a:solidFill>
              <a:srgbClr val="000000"/>
            </a:solidFill>
            <a:tailEnd type="triangle"/>
          </a:ln>
        </p:spPr>
        <p:style>
          <a:lnRef idx="1">
            <a:schemeClr val="accent1"/>
          </a:lnRef>
          <a:fillRef idx="0">
            <a:schemeClr val="accent1"/>
          </a:fillRef>
          <a:effectRef idx="0">
            <a:schemeClr val="accent1"/>
          </a:effectRef>
          <a:fontRef idx="minor">
            <a:schemeClr val="tx1"/>
          </a:fontRef>
        </p:style>
      </p:cxnSp>
      <p:sp>
        <p:nvSpPr>
          <p:cNvPr id="64" name="TextBox 63">
            <a:extLst>
              <a:ext uri="{FF2B5EF4-FFF2-40B4-BE49-F238E27FC236}">
                <a16:creationId xmlns:a16="http://schemas.microsoft.com/office/drawing/2014/main" id="{7B379577-414B-8970-7C42-109D0BD6A592}"/>
              </a:ext>
            </a:extLst>
          </p:cNvPr>
          <p:cNvSpPr txBox="1"/>
          <p:nvPr/>
        </p:nvSpPr>
        <p:spPr>
          <a:xfrm>
            <a:off x="1252742" y="1037956"/>
            <a:ext cx="1321003" cy="369332"/>
          </a:xfrm>
          <a:prstGeom prst="rect">
            <a:avLst/>
          </a:prstGeom>
          <a:noFill/>
        </p:spPr>
        <p:txBody>
          <a:bodyPr wrap="none" rtlCol="0">
            <a:spAutoFit/>
          </a:bodyPr>
          <a:lstStyle/>
          <a:p>
            <a:r>
              <a:rPr lang="en-US" b="1" dirty="0">
                <a:solidFill>
                  <a:srgbClr val="C00000"/>
                </a:solidFill>
              </a:rPr>
              <a:t>START HERE</a:t>
            </a:r>
          </a:p>
        </p:txBody>
      </p:sp>
      <p:cxnSp>
        <p:nvCxnSpPr>
          <p:cNvPr id="67" name="Straight Arrow Connector 66">
            <a:extLst>
              <a:ext uri="{FF2B5EF4-FFF2-40B4-BE49-F238E27FC236}">
                <a16:creationId xmlns:a16="http://schemas.microsoft.com/office/drawing/2014/main" id="{327F953E-104A-7F6A-6BB4-5114D8F446FA}"/>
              </a:ext>
            </a:extLst>
          </p:cNvPr>
          <p:cNvCxnSpPr>
            <a:cxnSpLocks/>
            <a:stCxn id="2" idx="2"/>
            <a:endCxn id="34" idx="0"/>
          </p:cNvCxnSpPr>
          <p:nvPr/>
        </p:nvCxnSpPr>
        <p:spPr>
          <a:xfrm>
            <a:off x="7167142" y="4543233"/>
            <a:ext cx="879" cy="549257"/>
          </a:xfrm>
          <a:prstGeom prst="straightConnector1">
            <a:avLst/>
          </a:prstGeom>
          <a:ln w="12700">
            <a:solidFill>
              <a:srgbClr val="000000"/>
            </a:solidFill>
            <a:tailEnd type="triangle"/>
          </a:ln>
        </p:spPr>
        <p:style>
          <a:lnRef idx="1">
            <a:schemeClr val="accent1"/>
          </a:lnRef>
          <a:fillRef idx="0">
            <a:schemeClr val="accent1"/>
          </a:fillRef>
          <a:effectRef idx="0">
            <a:schemeClr val="accent1"/>
          </a:effectRef>
          <a:fontRef idx="minor">
            <a:schemeClr val="tx1"/>
          </a:fontRef>
        </p:style>
      </p:cxnSp>
      <p:sp>
        <p:nvSpPr>
          <p:cNvPr id="15" name="Oval 14">
            <a:extLst>
              <a:ext uri="{FF2B5EF4-FFF2-40B4-BE49-F238E27FC236}">
                <a16:creationId xmlns:a16="http://schemas.microsoft.com/office/drawing/2014/main" id="{8F7B791E-C221-A89F-9B56-B9D652E92848}"/>
              </a:ext>
            </a:extLst>
          </p:cNvPr>
          <p:cNvSpPr/>
          <p:nvPr/>
        </p:nvSpPr>
        <p:spPr>
          <a:xfrm>
            <a:off x="6904233" y="4609171"/>
            <a:ext cx="518323" cy="31922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t>No</a:t>
            </a:r>
          </a:p>
        </p:txBody>
      </p:sp>
      <p:cxnSp>
        <p:nvCxnSpPr>
          <p:cNvPr id="69" name="Straight Arrow Connector 68">
            <a:extLst>
              <a:ext uri="{FF2B5EF4-FFF2-40B4-BE49-F238E27FC236}">
                <a16:creationId xmlns:a16="http://schemas.microsoft.com/office/drawing/2014/main" id="{5D537EA2-637E-E9BA-2820-7952E12A1A4F}"/>
              </a:ext>
            </a:extLst>
          </p:cNvPr>
          <p:cNvCxnSpPr>
            <a:cxnSpLocks/>
          </p:cNvCxnSpPr>
          <p:nvPr/>
        </p:nvCxnSpPr>
        <p:spPr>
          <a:xfrm flipH="1">
            <a:off x="4535813" y="5286472"/>
            <a:ext cx="1541123" cy="0"/>
          </a:xfrm>
          <a:prstGeom prst="straightConnector1">
            <a:avLst/>
          </a:prstGeom>
          <a:ln w="12700">
            <a:solidFill>
              <a:srgbClr val="000000"/>
            </a:solidFill>
            <a:tailEnd type="triangle"/>
          </a:ln>
        </p:spPr>
        <p:style>
          <a:lnRef idx="1">
            <a:schemeClr val="accent1"/>
          </a:lnRef>
          <a:fillRef idx="0">
            <a:schemeClr val="accent1"/>
          </a:fillRef>
          <a:effectRef idx="0">
            <a:schemeClr val="accent1"/>
          </a:effectRef>
          <a:fontRef idx="minor">
            <a:schemeClr val="tx1"/>
          </a:fontRef>
        </p:style>
      </p:cxnSp>
      <p:cxnSp>
        <p:nvCxnSpPr>
          <p:cNvPr id="74" name="Straight Arrow Connector 73">
            <a:extLst>
              <a:ext uri="{FF2B5EF4-FFF2-40B4-BE49-F238E27FC236}">
                <a16:creationId xmlns:a16="http://schemas.microsoft.com/office/drawing/2014/main" id="{594AFDAD-F3AD-AB7F-2368-7CA7079FA410}"/>
              </a:ext>
            </a:extLst>
          </p:cNvPr>
          <p:cNvCxnSpPr>
            <a:cxnSpLocks/>
            <a:endCxn id="28" idx="1"/>
          </p:cNvCxnSpPr>
          <p:nvPr/>
        </p:nvCxnSpPr>
        <p:spPr>
          <a:xfrm>
            <a:off x="8037028" y="4321601"/>
            <a:ext cx="1367714" cy="6544"/>
          </a:xfrm>
          <a:prstGeom prst="straightConnector1">
            <a:avLst/>
          </a:prstGeom>
          <a:ln w="12700">
            <a:solidFill>
              <a:srgbClr val="000000"/>
            </a:solidFill>
            <a:tailEnd type="triangle"/>
          </a:ln>
        </p:spPr>
        <p:style>
          <a:lnRef idx="1">
            <a:schemeClr val="accent1"/>
          </a:lnRef>
          <a:fillRef idx="0">
            <a:schemeClr val="accent1"/>
          </a:fillRef>
          <a:effectRef idx="0">
            <a:schemeClr val="accent1"/>
          </a:effectRef>
          <a:fontRef idx="minor">
            <a:schemeClr val="tx1"/>
          </a:fontRef>
        </p:style>
      </p:cxnSp>
      <p:cxnSp>
        <p:nvCxnSpPr>
          <p:cNvPr id="76" name="Straight Arrow Connector 75">
            <a:extLst>
              <a:ext uri="{FF2B5EF4-FFF2-40B4-BE49-F238E27FC236}">
                <a16:creationId xmlns:a16="http://schemas.microsoft.com/office/drawing/2014/main" id="{1C6078F4-B764-2008-CE80-BD16FC2C0D17}"/>
              </a:ext>
            </a:extLst>
          </p:cNvPr>
          <p:cNvCxnSpPr>
            <a:cxnSpLocks/>
          </p:cNvCxnSpPr>
          <p:nvPr/>
        </p:nvCxnSpPr>
        <p:spPr>
          <a:xfrm>
            <a:off x="8259106" y="5276519"/>
            <a:ext cx="1105370" cy="0"/>
          </a:xfrm>
          <a:prstGeom prst="straightConnector1">
            <a:avLst/>
          </a:prstGeom>
          <a:ln w="12700">
            <a:solidFill>
              <a:srgbClr val="000000"/>
            </a:solidFill>
            <a:tailEnd type="triangle"/>
          </a:ln>
        </p:spPr>
        <p:style>
          <a:lnRef idx="1">
            <a:schemeClr val="accent1"/>
          </a:lnRef>
          <a:fillRef idx="0">
            <a:schemeClr val="accent1"/>
          </a:fillRef>
          <a:effectRef idx="0">
            <a:schemeClr val="accent1"/>
          </a:effectRef>
          <a:fontRef idx="minor">
            <a:schemeClr val="tx1"/>
          </a:fontRef>
        </p:style>
      </p:cxnSp>
      <p:sp>
        <p:nvSpPr>
          <p:cNvPr id="24" name="Oval 23">
            <a:extLst>
              <a:ext uri="{FF2B5EF4-FFF2-40B4-BE49-F238E27FC236}">
                <a16:creationId xmlns:a16="http://schemas.microsoft.com/office/drawing/2014/main" id="{A468E7D9-8B7F-6F97-AA1A-C3D2D0C7FB0A}"/>
              </a:ext>
            </a:extLst>
          </p:cNvPr>
          <p:cNvSpPr/>
          <p:nvPr/>
        </p:nvSpPr>
        <p:spPr>
          <a:xfrm>
            <a:off x="8422362" y="4160385"/>
            <a:ext cx="552163" cy="319228"/>
          </a:xfrm>
          <a:prstGeom prst="ellipse">
            <a:avLst/>
          </a:prstGeom>
          <a:solidFill>
            <a:srgbClr val="F8CBAD"/>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tx1"/>
                </a:solidFill>
              </a:rPr>
              <a:t>Yes</a:t>
            </a:r>
          </a:p>
        </p:txBody>
      </p:sp>
      <p:cxnSp>
        <p:nvCxnSpPr>
          <p:cNvPr id="78" name="Straight Arrow Connector 77">
            <a:extLst>
              <a:ext uri="{FF2B5EF4-FFF2-40B4-BE49-F238E27FC236}">
                <a16:creationId xmlns:a16="http://schemas.microsoft.com/office/drawing/2014/main" id="{BCF93F89-8BB7-FD86-EDEC-8FE3A5A5EC90}"/>
              </a:ext>
            </a:extLst>
          </p:cNvPr>
          <p:cNvCxnSpPr>
            <a:cxnSpLocks/>
          </p:cNvCxnSpPr>
          <p:nvPr/>
        </p:nvCxnSpPr>
        <p:spPr>
          <a:xfrm>
            <a:off x="3137619" y="1832483"/>
            <a:ext cx="1453896" cy="0"/>
          </a:xfrm>
          <a:prstGeom prst="straightConnector1">
            <a:avLst/>
          </a:prstGeom>
          <a:ln w="12700">
            <a:solidFill>
              <a:srgbClr val="000000"/>
            </a:solidFill>
            <a:tailEnd type="triangle"/>
          </a:ln>
        </p:spPr>
        <p:style>
          <a:lnRef idx="1">
            <a:schemeClr val="accent1"/>
          </a:lnRef>
          <a:fillRef idx="0">
            <a:schemeClr val="accent1"/>
          </a:fillRef>
          <a:effectRef idx="0">
            <a:schemeClr val="accent1"/>
          </a:effectRef>
          <a:fontRef idx="minor">
            <a:schemeClr val="tx1"/>
          </a:fontRef>
        </p:style>
      </p:cxnSp>
      <p:sp>
        <p:nvSpPr>
          <p:cNvPr id="79" name="TextBox 78">
            <a:extLst>
              <a:ext uri="{FF2B5EF4-FFF2-40B4-BE49-F238E27FC236}">
                <a16:creationId xmlns:a16="http://schemas.microsoft.com/office/drawing/2014/main" id="{73540BD4-EF30-2A8F-4BB7-330A0524B29C}"/>
              </a:ext>
            </a:extLst>
          </p:cNvPr>
          <p:cNvSpPr txBox="1"/>
          <p:nvPr/>
        </p:nvSpPr>
        <p:spPr>
          <a:xfrm>
            <a:off x="4579814" y="1613026"/>
            <a:ext cx="2929920" cy="461665"/>
          </a:xfrm>
          <a:prstGeom prst="rect">
            <a:avLst/>
          </a:prstGeom>
          <a:solidFill>
            <a:schemeClr val="accent1">
              <a:lumMod val="20000"/>
              <a:lumOff val="80000"/>
            </a:schemeClr>
          </a:solidFill>
          <a:ln>
            <a:solidFill>
              <a:schemeClr val="tx1"/>
            </a:solidFill>
          </a:ln>
        </p:spPr>
        <p:txBody>
          <a:bodyPr wrap="square" rtlCol="0">
            <a:spAutoFit/>
          </a:bodyPr>
          <a:lstStyle/>
          <a:p>
            <a:pPr algn="ctr"/>
            <a:r>
              <a:rPr lang="en-US" sz="1200" b="1" dirty="0"/>
              <a:t>Measles unlikely. If vesicular rash, consider varicella or alternative cause of rash.</a:t>
            </a:r>
          </a:p>
        </p:txBody>
      </p:sp>
      <p:sp>
        <p:nvSpPr>
          <p:cNvPr id="80" name="Oval 79">
            <a:extLst>
              <a:ext uri="{FF2B5EF4-FFF2-40B4-BE49-F238E27FC236}">
                <a16:creationId xmlns:a16="http://schemas.microsoft.com/office/drawing/2014/main" id="{CDA344F1-5091-79CB-D04E-6A16E54AC7F3}"/>
              </a:ext>
            </a:extLst>
          </p:cNvPr>
          <p:cNvSpPr/>
          <p:nvPr/>
        </p:nvSpPr>
        <p:spPr>
          <a:xfrm>
            <a:off x="3583445" y="1672869"/>
            <a:ext cx="518323" cy="31922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t>No</a:t>
            </a:r>
          </a:p>
        </p:txBody>
      </p:sp>
      <p:cxnSp>
        <p:nvCxnSpPr>
          <p:cNvPr id="9" name="Straight Arrow Connector 8">
            <a:extLst>
              <a:ext uri="{FF2B5EF4-FFF2-40B4-BE49-F238E27FC236}">
                <a16:creationId xmlns:a16="http://schemas.microsoft.com/office/drawing/2014/main" id="{00671CC8-271B-5B7F-35D4-22FEABE23E08}"/>
              </a:ext>
            </a:extLst>
          </p:cNvPr>
          <p:cNvCxnSpPr>
            <a:cxnSpLocks/>
          </p:cNvCxnSpPr>
          <p:nvPr/>
        </p:nvCxnSpPr>
        <p:spPr>
          <a:xfrm>
            <a:off x="8514053" y="3088274"/>
            <a:ext cx="931979" cy="0"/>
          </a:xfrm>
          <a:prstGeom prst="straightConnector1">
            <a:avLst/>
          </a:prstGeom>
          <a:ln w="12700">
            <a:solidFill>
              <a:srgbClr val="000000"/>
            </a:solidFill>
            <a:tailEnd type="triangle"/>
          </a:ln>
        </p:spPr>
        <p:style>
          <a:lnRef idx="1">
            <a:schemeClr val="accent1"/>
          </a:lnRef>
          <a:fillRef idx="0">
            <a:schemeClr val="accent1"/>
          </a:fillRef>
          <a:effectRef idx="0">
            <a:schemeClr val="accent1"/>
          </a:effectRef>
          <a:fontRef idx="minor">
            <a:schemeClr val="tx1"/>
          </a:fontRef>
        </p:style>
      </p:cxnSp>
      <p:sp>
        <p:nvSpPr>
          <p:cNvPr id="12" name="Oval 11">
            <a:extLst>
              <a:ext uri="{FF2B5EF4-FFF2-40B4-BE49-F238E27FC236}">
                <a16:creationId xmlns:a16="http://schemas.microsoft.com/office/drawing/2014/main" id="{6ABC1B34-1177-FF08-C9D2-2DCFFE53C1FA}"/>
              </a:ext>
            </a:extLst>
          </p:cNvPr>
          <p:cNvSpPr/>
          <p:nvPr/>
        </p:nvSpPr>
        <p:spPr>
          <a:xfrm>
            <a:off x="8691343" y="2936807"/>
            <a:ext cx="518323" cy="31922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t>No</a:t>
            </a:r>
          </a:p>
        </p:txBody>
      </p:sp>
      <p:sp>
        <p:nvSpPr>
          <p:cNvPr id="4" name="Rectangle 3">
            <a:extLst>
              <a:ext uri="{FF2B5EF4-FFF2-40B4-BE49-F238E27FC236}">
                <a16:creationId xmlns:a16="http://schemas.microsoft.com/office/drawing/2014/main" id="{0038B4B8-4C6B-7EEB-2C14-F9E6AFAD17D1}"/>
              </a:ext>
            </a:extLst>
          </p:cNvPr>
          <p:cNvSpPr/>
          <p:nvPr/>
        </p:nvSpPr>
        <p:spPr>
          <a:xfrm>
            <a:off x="9240260" y="324356"/>
            <a:ext cx="2759790" cy="1574185"/>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accent2">
                    <a:lumMod val="75000"/>
                  </a:schemeClr>
                </a:solidFill>
              </a:rPr>
              <a:t>Placeholder for state/local department contact info</a:t>
            </a:r>
          </a:p>
        </p:txBody>
      </p:sp>
      <p:sp>
        <p:nvSpPr>
          <p:cNvPr id="53" name="Oval 52">
            <a:extLst>
              <a:ext uri="{FF2B5EF4-FFF2-40B4-BE49-F238E27FC236}">
                <a16:creationId xmlns:a16="http://schemas.microsoft.com/office/drawing/2014/main" id="{F54E4766-692D-B8AE-FFA5-0CE1219FB79E}"/>
              </a:ext>
            </a:extLst>
          </p:cNvPr>
          <p:cNvSpPr/>
          <p:nvPr/>
        </p:nvSpPr>
        <p:spPr>
          <a:xfrm>
            <a:off x="1642498" y="4276767"/>
            <a:ext cx="552163" cy="319228"/>
          </a:xfrm>
          <a:prstGeom prst="ellipse">
            <a:avLst/>
          </a:prstGeom>
          <a:solidFill>
            <a:srgbClr val="F8CBAD"/>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tx1"/>
                </a:solidFill>
              </a:rPr>
              <a:t>Yes</a:t>
            </a:r>
          </a:p>
        </p:txBody>
      </p:sp>
      <p:sp>
        <p:nvSpPr>
          <p:cNvPr id="3" name="Oval 2">
            <a:extLst>
              <a:ext uri="{FF2B5EF4-FFF2-40B4-BE49-F238E27FC236}">
                <a16:creationId xmlns:a16="http://schemas.microsoft.com/office/drawing/2014/main" id="{048B0ADE-9746-4B9E-3940-A3ECE4C41D9E}"/>
              </a:ext>
            </a:extLst>
          </p:cNvPr>
          <p:cNvSpPr/>
          <p:nvPr/>
        </p:nvSpPr>
        <p:spPr>
          <a:xfrm>
            <a:off x="5173372" y="5118025"/>
            <a:ext cx="518323" cy="31922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t>No</a:t>
            </a:r>
          </a:p>
        </p:txBody>
      </p:sp>
      <p:sp>
        <p:nvSpPr>
          <p:cNvPr id="6" name="Oval 5">
            <a:extLst>
              <a:ext uri="{FF2B5EF4-FFF2-40B4-BE49-F238E27FC236}">
                <a16:creationId xmlns:a16="http://schemas.microsoft.com/office/drawing/2014/main" id="{2B19AA6D-30DD-A4C2-3B48-C144653A88D6}"/>
              </a:ext>
            </a:extLst>
          </p:cNvPr>
          <p:cNvSpPr/>
          <p:nvPr/>
        </p:nvSpPr>
        <p:spPr>
          <a:xfrm>
            <a:off x="8444803" y="5108072"/>
            <a:ext cx="552163" cy="319228"/>
          </a:xfrm>
          <a:prstGeom prst="ellipse">
            <a:avLst/>
          </a:prstGeom>
          <a:solidFill>
            <a:srgbClr val="F8CBAD"/>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tx1"/>
                </a:solidFill>
              </a:rPr>
              <a:t>Yes</a:t>
            </a:r>
          </a:p>
        </p:txBody>
      </p:sp>
      <p:sp>
        <p:nvSpPr>
          <p:cNvPr id="8" name="TextBox 7">
            <a:extLst>
              <a:ext uri="{FF2B5EF4-FFF2-40B4-BE49-F238E27FC236}">
                <a16:creationId xmlns:a16="http://schemas.microsoft.com/office/drawing/2014/main" id="{5E6E58F8-533B-0915-D984-5E2D186E7EA8}"/>
              </a:ext>
            </a:extLst>
          </p:cNvPr>
          <p:cNvSpPr txBox="1"/>
          <p:nvPr/>
        </p:nvSpPr>
        <p:spPr>
          <a:xfrm>
            <a:off x="6612183" y="5731408"/>
            <a:ext cx="1739772" cy="215444"/>
          </a:xfrm>
          <a:prstGeom prst="rect">
            <a:avLst/>
          </a:prstGeom>
          <a:noFill/>
        </p:spPr>
        <p:txBody>
          <a:bodyPr wrap="square" rtlCol="0">
            <a:spAutoFit/>
          </a:bodyPr>
          <a:lstStyle/>
          <a:p>
            <a:r>
              <a:rPr lang="en-US" sz="800" dirty="0"/>
              <a:t>*or other measles-containing vaccine</a:t>
            </a:r>
          </a:p>
        </p:txBody>
      </p:sp>
      <p:sp>
        <p:nvSpPr>
          <p:cNvPr id="11" name="Oval 10">
            <a:extLst>
              <a:ext uri="{FF2B5EF4-FFF2-40B4-BE49-F238E27FC236}">
                <a16:creationId xmlns:a16="http://schemas.microsoft.com/office/drawing/2014/main" id="{DF0E3B0C-EBB5-D147-06D0-607AF33CCC1A}"/>
              </a:ext>
            </a:extLst>
          </p:cNvPr>
          <p:cNvSpPr/>
          <p:nvPr/>
        </p:nvSpPr>
        <p:spPr>
          <a:xfrm>
            <a:off x="4585183" y="3085733"/>
            <a:ext cx="518323" cy="31922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t>No</a:t>
            </a:r>
          </a:p>
        </p:txBody>
      </p:sp>
    </p:spTree>
    <p:extLst>
      <p:ext uri="{BB962C8B-B14F-4D97-AF65-F5344CB8AC3E}">
        <p14:creationId xmlns:p14="http://schemas.microsoft.com/office/powerpoint/2010/main" val="40943491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557CED-85DF-3B10-CFA8-50E4EB97E75E}"/>
              </a:ext>
            </a:extLst>
          </p:cNvPr>
          <p:cNvSpPr>
            <a:spLocks noGrp="1"/>
          </p:cNvSpPr>
          <p:nvPr>
            <p:ph type="title"/>
          </p:nvPr>
        </p:nvSpPr>
        <p:spPr/>
        <p:txBody>
          <a:bodyPr/>
          <a:lstStyle/>
          <a:p>
            <a:r>
              <a:rPr lang="en-US" dirty="0"/>
              <a:t>Notes</a:t>
            </a:r>
          </a:p>
        </p:txBody>
      </p:sp>
      <p:sp>
        <p:nvSpPr>
          <p:cNvPr id="3" name="Content Placeholder 2">
            <a:extLst>
              <a:ext uri="{FF2B5EF4-FFF2-40B4-BE49-F238E27FC236}">
                <a16:creationId xmlns:a16="http://schemas.microsoft.com/office/drawing/2014/main" id="{0CB1D4F5-AF93-0EDA-9F61-63149EA0ECE8}"/>
              </a:ext>
            </a:extLst>
          </p:cNvPr>
          <p:cNvSpPr>
            <a:spLocks noGrp="1"/>
          </p:cNvSpPr>
          <p:nvPr>
            <p:ph idx="1"/>
          </p:nvPr>
        </p:nvSpPr>
        <p:spPr/>
        <p:txBody>
          <a:bodyPr>
            <a:normAutofit fontScale="92500" lnSpcReduction="20000"/>
          </a:bodyPr>
          <a:lstStyle/>
          <a:p>
            <a:pPr marL="514350" indent="-514350">
              <a:buFont typeface="+mj-lt"/>
              <a:buAutoNum type="arabicPeriod"/>
            </a:pPr>
            <a:r>
              <a:rPr lang="en-US" sz="2000" dirty="0"/>
              <a:t>This testing algorithm is intended to be used by bedside providers in settings where there is not local measles transmission. This assumes that the pre-test probability for most people without known epidemiologic risk for measles and who do not meet case criteria will be low. In settings with active measles transmission, the threshold at which to pursue testing may be lower, and a more permissive algorithm could be considered. </a:t>
            </a:r>
          </a:p>
          <a:p>
            <a:pPr marL="514350" indent="-514350">
              <a:buFont typeface="+mj-lt"/>
              <a:buAutoNum type="arabicPeriod"/>
            </a:pPr>
            <a:r>
              <a:rPr lang="en-US" sz="2000" dirty="0"/>
              <a:t>Either a measured or patient/family-reported fever is adequate; fever may not be measured at the time of healthcare evaluation due to normal fluctuation or to use of </a:t>
            </a:r>
            <a:r>
              <a:rPr lang="en-US" sz="2000" dirty="0" err="1"/>
              <a:t>anitpyretics</a:t>
            </a:r>
            <a:r>
              <a:rPr lang="en-US" sz="2000" dirty="0"/>
              <a:t> (e.g., ibuprofen). </a:t>
            </a:r>
          </a:p>
          <a:p>
            <a:pPr marL="514350" indent="-514350">
              <a:buFont typeface="+mj-lt"/>
              <a:buAutoNum type="arabicPeriod"/>
            </a:pPr>
            <a:r>
              <a:rPr lang="en-US" sz="2000" dirty="0"/>
              <a:t>A vesicular rash is not consistent with measles, and should prompt consideration for other causes of rash (e.g., varicella/chickenpox)</a:t>
            </a:r>
          </a:p>
          <a:p>
            <a:pPr marL="514350" indent="-514350">
              <a:buFont typeface="+mj-lt"/>
              <a:buAutoNum type="arabicPeriod"/>
            </a:pPr>
            <a:r>
              <a:rPr lang="en-US" sz="2000" dirty="0"/>
              <a:t>Measles clinical criteria (per CSTE* case definition) </a:t>
            </a:r>
            <a:r>
              <a:rPr lang="en-US" sz="2000"/>
              <a:t>include ALL of </a:t>
            </a:r>
            <a:r>
              <a:rPr lang="en-US" sz="2000" dirty="0"/>
              <a:t>the following: </a:t>
            </a:r>
          </a:p>
          <a:p>
            <a:pPr lvl="1">
              <a:buFont typeface="Wingdings" panose="05000000000000000000" pitchFamily="2" charset="2"/>
              <a:buChar char="q"/>
            </a:pPr>
            <a:r>
              <a:rPr lang="en-US" sz="1600" dirty="0"/>
              <a:t>Generalized maculopapular rash</a:t>
            </a:r>
          </a:p>
          <a:p>
            <a:pPr lvl="1">
              <a:buFont typeface="Wingdings" panose="05000000000000000000" pitchFamily="2" charset="2"/>
              <a:buChar char="q"/>
            </a:pPr>
            <a:r>
              <a:rPr lang="en-US" sz="1600" dirty="0"/>
              <a:t>Fever</a:t>
            </a:r>
          </a:p>
          <a:p>
            <a:pPr lvl="1">
              <a:buFont typeface="Wingdings" panose="05000000000000000000" pitchFamily="2" charset="2"/>
              <a:buChar char="q"/>
            </a:pPr>
            <a:r>
              <a:rPr lang="en-US" sz="1600" dirty="0"/>
              <a:t>Cough, coryza (runny nose), or conjunctivitis (also known as the “3 C’s”)</a:t>
            </a:r>
          </a:p>
          <a:p>
            <a:pPr marL="514350" indent="-514350">
              <a:buFont typeface="+mj-lt"/>
              <a:buAutoNum type="arabicPeriod"/>
            </a:pPr>
            <a:r>
              <a:rPr lang="en-US" sz="2000" dirty="0"/>
              <a:t>Up to 5% of MMR recipients will get a short-lived, mild febrile rash. This is more common with the first dose of MMR. People who experience this vaccine reaction are not contagious to others around them. If a person has received MMR within 21 days before rash onset, but also has epidemiologic risk for measles, then specialized testing may be required and should be discussed with local or state public health authorities.</a:t>
            </a:r>
          </a:p>
          <a:p>
            <a:pPr marL="514350" indent="-514350">
              <a:buFont typeface="+mj-lt"/>
              <a:buAutoNum type="arabicPeriod"/>
            </a:pPr>
            <a:endParaRPr lang="en-US" dirty="0"/>
          </a:p>
        </p:txBody>
      </p:sp>
      <p:sp>
        <p:nvSpPr>
          <p:cNvPr id="4" name="TextBox 3">
            <a:extLst>
              <a:ext uri="{FF2B5EF4-FFF2-40B4-BE49-F238E27FC236}">
                <a16:creationId xmlns:a16="http://schemas.microsoft.com/office/drawing/2014/main" id="{3E16FFB1-3CEA-26B1-09D5-7483354A36BA}"/>
              </a:ext>
            </a:extLst>
          </p:cNvPr>
          <p:cNvSpPr txBox="1"/>
          <p:nvPr/>
        </p:nvSpPr>
        <p:spPr>
          <a:xfrm>
            <a:off x="3613150" y="6492875"/>
            <a:ext cx="8626400" cy="307777"/>
          </a:xfrm>
          <a:prstGeom prst="rect">
            <a:avLst/>
          </a:prstGeom>
          <a:noFill/>
        </p:spPr>
        <p:txBody>
          <a:bodyPr wrap="none" rtlCol="0">
            <a:spAutoFit/>
          </a:bodyPr>
          <a:lstStyle/>
          <a:p>
            <a:r>
              <a:rPr lang="en-US" sz="1400" dirty="0"/>
              <a:t>*CSTE: Council of State and Territorial Epidemiologists: </a:t>
            </a:r>
            <a:r>
              <a:rPr lang="en-US" sz="1400" dirty="0">
                <a:hlinkClick r:id="rId2"/>
              </a:rPr>
              <a:t>https://ndc.services.cdc.gov/case-definitions/measles-2013/</a:t>
            </a:r>
            <a:endParaRPr lang="en-US" sz="1400" dirty="0"/>
          </a:p>
        </p:txBody>
      </p:sp>
    </p:spTree>
    <p:extLst>
      <p:ext uri="{BB962C8B-B14F-4D97-AF65-F5344CB8AC3E}">
        <p14:creationId xmlns:p14="http://schemas.microsoft.com/office/powerpoint/2010/main" val="346158713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d7ffe53e-e745-4424-b8e4-4e1fcf841c8d" xsi:nil="true"/>
    <lcf76f155ced4ddcb4097134ff3c332f xmlns="c376803e-0732-4c76-b0e5-1de6ccb8991d">
      <Terms xmlns="http://schemas.microsoft.com/office/infopath/2007/PartnerControls"/>
    </lcf76f155ced4ddcb4097134ff3c332f>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2359B04D9336BD41BD63A0FBA1042F03" ma:contentTypeVersion="16" ma:contentTypeDescription="Create a new document." ma:contentTypeScope="" ma:versionID="071fe51bbab82d934bb07fe590cdd582">
  <xsd:schema xmlns:xsd="http://www.w3.org/2001/XMLSchema" xmlns:xs="http://www.w3.org/2001/XMLSchema" xmlns:p="http://schemas.microsoft.com/office/2006/metadata/properties" xmlns:ns2="c376803e-0732-4c76-b0e5-1de6ccb8991d" xmlns:ns3="d7ffe53e-e745-4424-b8e4-4e1fcf841c8d" targetNamespace="http://schemas.microsoft.com/office/2006/metadata/properties" ma:root="true" ma:fieldsID="fca9b359d23e1b96ae5b745a0a7918a4" ns2:_="" ns3:_="">
    <xsd:import namespace="c376803e-0732-4c76-b0e5-1de6ccb8991d"/>
    <xsd:import namespace="d7ffe53e-e745-4424-b8e4-4e1fcf841c8d"/>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AutoTags" minOccurs="0"/>
                <xsd:element ref="ns2:MediaServiceGenerationTime" minOccurs="0"/>
                <xsd:element ref="ns2:MediaServiceEventHashCode" minOccurs="0"/>
                <xsd:element ref="ns2:MediaServiceDateTaken" minOccurs="0"/>
                <xsd:element ref="ns2:MediaServiceOCR" minOccurs="0"/>
                <xsd:element ref="ns2:lcf76f155ced4ddcb4097134ff3c332f" minOccurs="0"/>
                <xsd:element ref="ns3:TaxCatchAll" minOccurs="0"/>
                <xsd:element ref="ns2:MediaServiceLocation" minOccurs="0"/>
                <xsd:element ref="ns2:MediaServiceObjectDetectorVersions" minOccurs="0"/>
                <xsd:element ref="ns2:MediaLengthInSecond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76803e-0732-4c76-b0e5-1de6ccb8991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2" nillable="true" ma:displayName="Tags" ma:internalName="MediaServiceAutoTags"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DateTaken" ma:index="15" nillable="true" ma:displayName="MediaServiceDateTaken" ma:hidden="true" ma:internalName="MediaServiceDateTaken"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lcf76f155ced4ddcb4097134ff3c332f" ma:index="18" nillable="true" ma:taxonomy="true" ma:internalName="lcf76f155ced4ddcb4097134ff3c332f" ma:taxonomyFieldName="MediaServiceImageTags" ma:displayName="Image Tags" ma:readOnly="false" ma:fieldId="{5cf76f15-5ced-4ddc-b409-7134ff3c332f}" ma:taxonomyMulti="true" ma:sspId="9353dbe8-8260-4ccf-8219-3d2995e6fa15" ma:termSetId="09814cd3-568e-fe90-9814-8d621ff8fb84" ma:anchorId="fba54fb3-c3e1-fe81-a776-ca4b69148c4d" ma:open="true" ma:isKeyword="false">
      <xsd:complexType>
        <xsd:sequence>
          <xsd:element ref="pc:Terms" minOccurs="0" maxOccurs="1"/>
        </xsd:sequence>
      </xsd:complexType>
    </xsd:element>
    <xsd:element name="MediaServiceLocation" ma:index="20" nillable="true" ma:displayName="Location" ma:indexed="true" ma:internalName="MediaServiceLocation" ma:readOnly="true">
      <xsd:simpleType>
        <xsd:restriction base="dms:Text"/>
      </xsd:simpleType>
    </xsd:element>
    <xsd:element name="MediaServiceObjectDetectorVersions" ma:index="21" nillable="true" ma:displayName="MediaServiceObjectDetectorVersions" ma:hidden="true" ma:indexed="true" ma:internalName="MediaServiceObjectDetectorVersions" ma:readOnly="true">
      <xsd:simpleType>
        <xsd:restriction base="dms:Text"/>
      </xsd:simpleType>
    </xsd:element>
    <xsd:element name="MediaLengthInSeconds" ma:index="22" nillable="true" ma:displayName="MediaLengthInSeconds" ma:hidden="true" ma:internalName="MediaLengthInSeconds" ma:readOnly="true">
      <xsd:simpleType>
        <xsd:restriction base="dms:Unknown"/>
      </xsd:simpleType>
    </xsd:element>
    <xsd:element name="MediaServiceSearchProperties" ma:index="23"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d7ffe53e-e745-4424-b8e4-4e1fcf841c8d"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TaxCatchAll" ma:index="19" nillable="true" ma:displayName="Taxonomy Catch All Column" ma:hidden="true" ma:list="{46a47a88-ba2f-4cf5-9635-6db0182eab7c}" ma:internalName="TaxCatchAll" ma:showField="CatchAllData" ma:web="d7ffe53e-e745-4424-b8e4-4e1fcf841c8d">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CE152DA1-16D4-4188-91C7-E6B0FB2DA7AC}">
  <ds:schemaRefs>
    <ds:schemaRef ds:uri="http://schemas.microsoft.com/office/2006/metadata/properties"/>
    <ds:schemaRef ds:uri="http://schemas.microsoft.com/office/infopath/2007/PartnerControls"/>
    <ds:schemaRef ds:uri="d7ffe53e-e745-4424-b8e4-4e1fcf841c8d"/>
    <ds:schemaRef ds:uri="c376803e-0732-4c76-b0e5-1de6ccb8991d"/>
  </ds:schemaRefs>
</ds:datastoreItem>
</file>

<file path=customXml/itemProps2.xml><?xml version="1.0" encoding="utf-8"?>
<ds:datastoreItem xmlns:ds="http://schemas.openxmlformats.org/officeDocument/2006/customXml" ds:itemID="{5580CC7C-30E5-4DD0-B492-16F42A6EFAE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76803e-0732-4c76-b0e5-1de6ccb8991d"/>
    <ds:schemaRef ds:uri="d7ffe53e-e745-4424-b8e4-4e1fcf841c8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5E9492BC-28B8-428C-9565-C0B49125F22B}">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 2013 - 2022</Template>
  <TotalTime>37748</TotalTime>
  <Words>531</Words>
  <Application>Microsoft Office PowerPoint</Application>
  <PresentationFormat>Widescreen</PresentationFormat>
  <Paragraphs>50</Paragraphs>
  <Slides>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vt:i4>
      </vt:variant>
    </vt:vector>
  </HeadingPairs>
  <TitlesOfParts>
    <vt:vector size="7" baseType="lpstr">
      <vt:lpstr>Arial</vt:lpstr>
      <vt:lpstr>Calibri</vt:lpstr>
      <vt:lpstr>Calibri Light</vt:lpstr>
      <vt:lpstr>Wingdings</vt:lpstr>
      <vt:lpstr>Office Theme</vt:lpstr>
      <vt:lpstr>PowerPoint Presentation</vt:lpstr>
      <vt:lpstr>Notes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CDC Toolkit Measles Clinical Provider Flowsheet</dc:title>
  <dc:creator>Filardo, Thomas (Dan) (CDC/DDID/NCIRD/DVD)</dc:creator>
  <cp:lastModifiedBy>Koo, Edward</cp:lastModifiedBy>
  <cp:revision>11</cp:revision>
  <dcterms:created xsi:type="dcterms:W3CDTF">2023-09-15T17:01:54Z</dcterms:created>
  <dcterms:modified xsi:type="dcterms:W3CDTF">2025-03-26T23:52:01Z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7b94a7b8-f06c-4dfe-bdcc-9b548fd58c31_Enabled">
    <vt:lpwstr>true</vt:lpwstr>
  </property>
  <property fmtid="{D5CDD505-2E9C-101B-9397-08002B2CF9AE}" pid="3" name="MSIP_Label_7b94a7b8-f06c-4dfe-bdcc-9b548fd58c31_SetDate">
    <vt:lpwstr>2023-09-15T17:01:54Z</vt:lpwstr>
  </property>
  <property fmtid="{D5CDD505-2E9C-101B-9397-08002B2CF9AE}" pid="4" name="MSIP_Label_7b94a7b8-f06c-4dfe-bdcc-9b548fd58c31_Method">
    <vt:lpwstr>Privileged</vt:lpwstr>
  </property>
  <property fmtid="{D5CDD505-2E9C-101B-9397-08002B2CF9AE}" pid="5" name="MSIP_Label_7b94a7b8-f06c-4dfe-bdcc-9b548fd58c31_Name">
    <vt:lpwstr>7b94a7b8-f06c-4dfe-bdcc-9b548fd58c31</vt:lpwstr>
  </property>
  <property fmtid="{D5CDD505-2E9C-101B-9397-08002B2CF9AE}" pid="6" name="MSIP_Label_7b94a7b8-f06c-4dfe-bdcc-9b548fd58c31_SiteId">
    <vt:lpwstr>9ce70869-60db-44fd-abe8-d2767077fc8f</vt:lpwstr>
  </property>
  <property fmtid="{D5CDD505-2E9C-101B-9397-08002B2CF9AE}" pid="7" name="MSIP_Label_7b94a7b8-f06c-4dfe-bdcc-9b548fd58c31_ActionId">
    <vt:lpwstr>d4165da7-1e23-48c4-8e4a-8f5bd0de37bf</vt:lpwstr>
  </property>
  <property fmtid="{D5CDD505-2E9C-101B-9397-08002B2CF9AE}" pid="8" name="MSIP_Label_7b94a7b8-f06c-4dfe-bdcc-9b548fd58c31_ContentBits">
    <vt:lpwstr>0</vt:lpwstr>
  </property>
  <property fmtid="{D5CDD505-2E9C-101B-9397-08002B2CF9AE}" pid="9" name="ContentTypeId">
    <vt:lpwstr>0x0101002359B04D9336BD41BD63A0FBA1042F03</vt:lpwstr>
  </property>
</Properties>
</file>